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2" r:id="rId1"/>
  </p:sldMasterIdLst>
  <p:notesMasterIdLst>
    <p:notesMasterId r:id="rId31"/>
  </p:notesMasterIdLst>
  <p:sldIdLst>
    <p:sldId id="256" r:id="rId2"/>
    <p:sldId id="257" r:id="rId3"/>
    <p:sldId id="259" r:id="rId4"/>
    <p:sldId id="260" r:id="rId5"/>
    <p:sldId id="261" r:id="rId6"/>
    <p:sldId id="258" r:id="rId7"/>
    <p:sldId id="544" r:id="rId8"/>
    <p:sldId id="268" r:id="rId9"/>
    <p:sldId id="545" r:id="rId10"/>
    <p:sldId id="269" r:id="rId11"/>
    <p:sldId id="270" r:id="rId12"/>
    <p:sldId id="418" r:id="rId13"/>
    <p:sldId id="271" r:id="rId14"/>
    <p:sldId id="547" r:id="rId15"/>
    <p:sldId id="272" r:id="rId16"/>
    <p:sldId id="273" r:id="rId17"/>
    <p:sldId id="274" r:id="rId18"/>
    <p:sldId id="275" r:id="rId19"/>
    <p:sldId id="546" r:id="rId20"/>
    <p:sldId id="288" r:id="rId21"/>
    <p:sldId id="528" r:id="rId22"/>
    <p:sldId id="529" r:id="rId23"/>
    <p:sldId id="530" r:id="rId24"/>
    <p:sldId id="531" r:id="rId25"/>
    <p:sldId id="532" r:id="rId26"/>
    <p:sldId id="533" r:id="rId27"/>
    <p:sldId id="537" r:id="rId28"/>
    <p:sldId id="548" r:id="rId29"/>
    <p:sldId id="549"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B7FFB7"/>
    <a:srgbClr val="F5F8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Açık Stil 1 - Vurgu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Açık Stil 3 - Vurgu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Tema Uygulanmış Stil 2 - Vurgu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DBED569-4797-4DF1-A0F4-6AAB3CD982D8}" styleName="Açık Stil 3 - Vurgu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Açık Stil 3 - Vurgu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B1032C-EA38-4F05-BA0D-38AFFFC7BED3}" styleName="Açık Stil 3 - Vurgu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792" autoAdjust="0"/>
  </p:normalViewPr>
  <p:slideViewPr>
    <p:cSldViewPr snapToGrid="0">
      <p:cViewPr>
        <p:scale>
          <a:sx n="40" d="100"/>
          <a:sy n="40" d="100"/>
        </p:scale>
        <p:origin x="1002" y="612"/>
      </p:cViewPr>
      <p:guideLst/>
    </p:cSldViewPr>
  </p:slideViewPr>
  <p:notesTextViewPr>
    <p:cViewPr>
      <p:scale>
        <a:sx n="1" d="1"/>
        <a:sy n="1" d="1"/>
      </p:scale>
      <p:origin x="0" y="0"/>
    </p:cViewPr>
  </p:notesTextViewPr>
  <p:sorterViewPr>
    <p:cViewPr>
      <p:scale>
        <a:sx n="50" d="100"/>
        <a:sy n="50" d="100"/>
      </p:scale>
      <p:origin x="0" y="-11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57FFB8-7E95-4AB3-9A56-2CABC651682F}" type="datetimeFigureOut">
              <a:rPr lang="tr-TR" smtClean="0"/>
              <a:t>15.06.2014</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2FD765-917E-4465-8203-C73C1D2145C0}" type="slidenum">
              <a:rPr lang="tr-TR" smtClean="0"/>
              <a:t>‹#›</a:t>
            </a:fld>
            <a:endParaRPr lang="tr-TR"/>
          </a:p>
        </p:txBody>
      </p:sp>
    </p:spTree>
    <p:extLst>
      <p:ext uri="{BB962C8B-B14F-4D97-AF65-F5344CB8AC3E}">
        <p14:creationId xmlns:p14="http://schemas.microsoft.com/office/powerpoint/2010/main" val="24194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2867"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tr-TR" b="1" smtClean="0"/>
              <a:t>The right message and the right messengers </a:t>
            </a:r>
            <a:endParaRPr lang="tr-TR" altLang="tr-TR" smtClean="0"/>
          </a:p>
          <a:p>
            <a:r>
              <a:rPr lang="en-US" altLang="tr-TR" smtClean="0"/>
              <a:t>The most important message has been to emphasise that iTEC is about advances and innovation in learning and teaching, not about “pushing” ICT into schools. Whilst evidence shows that teachers largely appreciate the value of technology, they are still threatened by initiatives which put the technology before the needs of learners, or the reality of the classroom. Another message that is reflected back across the consortium, is that radical innovation driven by new technology, is not likely to be </a:t>
            </a:r>
            <a:endParaRPr lang="tr-TR" altLang="tr-TR" smtClean="0"/>
          </a:p>
          <a:p>
            <a:r>
              <a:rPr lang="en-US" altLang="tr-TR" smtClean="0"/>
              <a:t>mainstreamed. Pilots have been designed to move teachers sufficiently outside of their comfort zone to ensure sustainable change, and tools such as the innovation maturity model and scenario selection criteria have been designed to ensure this. How these messages have been delivered is also key. The structure of iTEC has enabled an advocacy approach, rather than a top down approach. </a:t>
            </a:r>
            <a:endParaRPr lang="tr-TR" altLang="tr-TR" smtClean="0"/>
          </a:p>
        </p:txBody>
      </p:sp>
      <p:sp>
        <p:nvSpPr>
          <p:cNvPr id="292868"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2CBAF9E-BC86-498F-88E7-BF736626AF22}" type="slidenum">
              <a:rPr lang="fr-BE" altLang="tr-TR">
                <a:latin typeface="Arial" panose="020B0604020202020204" pitchFamily="34" charset="0"/>
              </a:rPr>
              <a:pPr eaLnBrk="1" hangingPunct="1">
                <a:spcBef>
                  <a:spcPct val="0"/>
                </a:spcBef>
              </a:pPr>
              <a:t>7</a:t>
            </a:fld>
            <a:endParaRPr lang="fr-BE" altLang="tr-TR">
              <a:latin typeface="Arial" panose="020B0604020202020204" pitchFamily="34" charset="0"/>
            </a:endParaRPr>
          </a:p>
        </p:txBody>
      </p:sp>
    </p:spTree>
    <p:extLst>
      <p:ext uri="{BB962C8B-B14F-4D97-AF65-F5344CB8AC3E}">
        <p14:creationId xmlns:p14="http://schemas.microsoft.com/office/powerpoint/2010/main" val="875268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2867"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tr-TR" b="1" smtClean="0"/>
              <a:t>The right message and the right messengers </a:t>
            </a:r>
            <a:endParaRPr lang="tr-TR" altLang="tr-TR" smtClean="0"/>
          </a:p>
          <a:p>
            <a:r>
              <a:rPr lang="en-US" altLang="tr-TR" smtClean="0"/>
              <a:t>The most important message has been to emphasise that iTEC is about advances and innovation in learning and teaching, not about “pushing” ICT into schools. Whilst evidence shows that teachers largely appreciate the value of technology, they are still threatened by initiatives which put the technology before the needs of learners, or the reality of the classroom. Another message that is reflected back across the consortium, is that radical innovation driven by new technology, is not likely to be </a:t>
            </a:r>
            <a:endParaRPr lang="tr-TR" altLang="tr-TR" smtClean="0"/>
          </a:p>
          <a:p>
            <a:r>
              <a:rPr lang="en-US" altLang="tr-TR" smtClean="0"/>
              <a:t>mainstreamed. Pilots have been designed to move teachers sufficiently outside of their comfort zone to ensure sustainable change, and tools such as the innovation maturity model and scenario selection criteria have been designed to ensure this. How these messages have been delivered is also key. The structure of iTEC has enabled an advocacy approach, rather than a top down approach. </a:t>
            </a:r>
            <a:endParaRPr lang="tr-TR" altLang="tr-TR" smtClean="0"/>
          </a:p>
        </p:txBody>
      </p:sp>
      <p:sp>
        <p:nvSpPr>
          <p:cNvPr id="292868"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2CBAF9E-BC86-498F-88E7-BF736626AF22}" type="slidenum">
              <a:rPr lang="fr-BE" altLang="tr-TR">
                <a:latin typeface="Arial" panose="020B0604020202020204" pitchFamily="34" charset="0"/>
              </a:rPr>
              <a:pPr eaLnBrk="1" hangingPunct="1">
                <a:spcBef>
                  <a:spcPct val="0"/>
                </a:spcBef>
              </a:pPr>
              <a:t>8</a:t>
            </a:fld>
            <a:endParaRPr lang="fr-BE" altLang="tr-TR">
              <a:latin typeface="Arial" panose="020B0604020202020204" pitchFamily="34" charset="0"/>
            </a:endParaRPr>
          </a:p>
        </p:txBody>
      </p:sp>
    </p:spTree>
    <p:extLst>
      <p:ext uri="{BB962C8B-B14F-4D97-AF65-F5344CB8AC3E}">
        <p14:creationId xmlns:p14="http://schemas.microsoft.com/office/powerpoint/2010/main" val="89588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2867"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tr-TR" b="1" smtClean="0"/>
              <a:t>The right message and the right messengers </a:t>
            </a:r>
            <a:endParaRPr lang="tr-TR" altLang="tr-TR" smtClean="0"/>
          </a:p>
          <a:p>
            <a:r>
              <a:rPr lang="en-US" altLang="tr-TR" smtClean="0"/>
              <a:t>The most important message has been to emphasise that iTEC is about advances and innovation in learning and teaching, not about “pushing” ICT into schools. Whilst evidence shows that teachers largely appreciate the value of technology, they are still threatened by initiatives which put the technology before the needs of learners, or the reality of the classroom. Another message that is reflected back across the consortium, is that radical innovation driven by new technology, is not likely to be </a:t>
            </a:r>
            <a:endParaRPr lang="tr-TR" altLang="tr-TR" smtClean="0"/>
          </a:p>
          <a:p>
            <a:r>
              <a:rPr lang="en-US" altLang="tr-TR" smtClean="0"/>
              <a:t>mainstreamed. Pilots have been designed to move teachers sufficiently outside of their comfort zone to ensure sustainable change, and tools such as the innovation maturity model and scenario selection criteria have been designed to ensure this. How these messages have been delivered is also key. The structure of iTEC has enabled an advocacy approach, rather than a top down approach. </a:t>
            </a:r>
            <a:endParaRPr lang="tr-TR" altLang="tr-TR" smtClean="0"/>
          </a:p>
        </p:txBody>
      </p:sp>
      <p:sp>
        <p:nvSpPr>
          <p:cNvPr id="292868"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02CBAF9E-BC86-498F-88E7-BF736626AF22}" type="slidenum">
              <a:rPr lang="fr-BE" altLang="tr-TR">
                <a:latin typeface="Arial" panose="020B0604020202020204" pitchFamily="34" charset="0"/>
              </a:rPr>
              <a:pPr eaLnBrk="1" hangingPunct="1">
                <a:spcBef>
                  <a:spcPct val="0"/>
                </a:spcBef>
              </a:pPr>
              <a:t>9</a:t>
            </a:fld>
            <a:endParaRPr lang="fr-BE" altLang="tr-TR">
              <a:latin typeface="Arial" panose="020B0604020202020204" pitchFamily="34" charset="0"/>
            </a:endParaRPr>
          </a:p>
        </p:txBody>
      </p:sp>
    </p:spTree>
    <p:extLst>
      <p:ext uri="{BB962C8B-B14F-4D97-AF65-F5344CB8AC3E}">
        <p14:creationId xmlns:p14="http://schemas.microsoft.com/office/powerpoint/2010/main" val="834762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3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tr-TR" smtClean="0"/>
          </a:p>
        </p:txBody>
      </p:sp>
      <p:sp>
        <p:nvSpPr>
          <p:cNvPr id="293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54DBAE9-725E-4E26-BD26-70534DB4ECC1}" type="slidenum">
              <a:rPr lang="en-GB" altLang="tr-TR">
                <a:solidFill>
                  <a:srgbClr val="000000"/>
                </a:solidFill>
                <a:latin typeface="Arial" panose="020B0604020202020204" pitchFamily="34" charset="0"/>
              </a:rPr>
              <a:pPr eaLnBrk="1" hangingPunct="1">
                <a:spcBef>
                  <a:spcPct val="0"/>
                </a:spcBef>
              </a:pPr>
              <a:t>10</a:t>
            </a:fld>
            <a:endParaRPr lang="en-GB" altLang="tr-TR">
              <a:solidFill>
                <a:srgbClr val="000000"/>
              </a:solidFill>
              <a:latin typeface="Arial" panose="020B0604020202020204" pitchFamily="34" charset="0"/>
            </a:endParaRPr>
          </a:p>
        </p:txBody>
      </p:sp>
    </p:spTree>
    <p:extLst>
      <p:ext uri="{BB962C8B-B14F-4D97-AF65-F5344CB8AC3E}">
        <p14:creationId xmlns:p14="http://schemas.microsoft.com/office/powerpoint/2010/main" val="2062020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4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tr-TR" smtClean="0"/>
          </a:p>
        </p:txBody>
      </p:sp>
      <p:sp>
        <p:nvSpPr>
          <p:cNvPr id="294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9BF7C7E-AD34-444F-A673-9A17A25AA493}" type="slidenum">
              <a:rPr lang="en-GB" altLang="tr-TR">
                <a:latin typeface="Arial" panose="020B0604020202020204" pitchFamily="34" charset="0"/>
              </a:rPr>
              <a:pPr eaLnBrk="1" hangingPunct="1">
                <a:spcBef>
                  <a:spcPct val="0"/>
                </a:spcBef>
              </a:pPr>
              <a:t>13</a:t>
            </a:fld>
            <a:endParaRPr lang="en-GB" altLang="tr-TR">
              <a:latin typeface="Arial" panose="020B0604020202020204" pitchFamily="34" charset="0"/>
            </a:endParaRPr>
          </a:p>
        </p:txBody>
      </p:sp>
    </p:spTree>
    <p:extLst>
      <p:ext uri="{BB962C8B-B14F-4D97-AF65-F5344CB8AC3E}">
        <p14:creationId xmlns:p14="http://schemas.microsoft.com/office/powerpoint/2010/main" val="1057396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4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tr-TR" smtClean="0"/>
          </a:p>
        </p:txBody>
      </p:sp>
      <p:sp>
        <p:nvSpPr>
          <p:cNvPr id="294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9BF7C7E-AD34-444F-A673-9A17A25AA493}" type="slidenum">
              <a:rPr lang="en-GB" altLang="tr-TR">
                <a:latin typeface="Arial" panose="020B0604020202020204" pitchFamily="34" charset="0"/>
              </a:rPr>
              <a:pPr eaLnBrk="1" hangingPunct="1">
                <a:spcBef>
                  <a:spcPct val="0"/>
                </a:spcBef>
              </a:pPr>
              <a:t>14</a:t>
            </a:fld>
            <a:endParaRPr lang="en-GB" altLang="tr-TR">
              <a:latin typeface="Arial" panose="020B0604020202020204" pitchFamily="34" charset="0"/>
            </a:endParaRPr>
          </a:p>
        </p:txBody>
      </p:sp>
    </p:spTree>
    <p:extLst>
      <p:ext uri="{BB962C8B-B14F-4D97-AF65-F5344CB8AC3E}">
        <p14:creationId xmlns:p14="http://schemas.microsoft.com/office/powerpoint/2010/main" val="3848892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5939"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tr-TR" smtClean="0"/>
              <a:t>The term innovation derives from the Latin word innovatus, which is the noun form of innovare "to renew or change".</a:t>
            </a:r>
            <a:endParaRPr lang="tr-TR" altLang="tr-TR" smtClean="0"/>
          </a:p>
          <a:p>
            <a:r>
              <a:rPr lang="en-US" altLang="tr-TR" smtClean="0"/>
              <a:t>Innovation differs from invention or renovation in that innovation generally signifies a substantial positive change compared to incremental changes.</a:t>
            </a:r>
            <a:endParaRPr lang="tr-TR" altLang="tr-TR" smtClean="0"/>
          </a:p>
          <a:p>
            <a:r>
              <a:rPr lang="en-US" altLang="tr-TR" smtClean="0"/>
              <a:t>In this context Innovative Pedagogy is the study of being an innovative educator or the processes of innovative education/teaching. And the key question of Innovative Pedagogy is - What are the educational, psychological, organizational factors/conditions that have a formative utmost effect on the mind, character, or physical ability of an individual? Here are main steps of thinking on innovative process construction – 1. What is desirable for users (both students and future employers)? 2. What is possible with curriculum and technology? 3. What is viable at educational market? 4. What is beneficial for the community? 5. What is sustainable for our environment?</a:t>
            </a:r>
            <a:br>
              <a:rPr lang="en-US" altLang="tr-TR" smtClean="0"/>
            </a:br>
            <a:r>
              <a:rPr lang="en-US" altLang="tr-TR" smtClean="0"/>
              <a:t>Thus, Innovative Pedagogy as a science and practice has a responsibility to prepare citizens of the knowledge society who are able to be creative, face changes, manage and analyze information, and work with knowledge. Worldwide schools and teachers are in various states of reform to adapt their instructional practices and educational systems to be more effective.</a:t>
            </a:r>
            <a:endParaRPr lang="tr-TR" altLang="tr-TR" smtClean="0"/>
          </a:p>
        </p:txBody>
      </p:sp>
      <p:sp>
        <p:nvSpPr>
          <p:cNvPr id="295940"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68157DFB-6442-41B1-8141-B0ED8FBB37CA}" type="slidenum">
              <a:rPr lang="fr-BE" altLang="tr-TR">
                <a:latin typeface="Arial" panose="020B0604020202020204" pitchFamily="34" charset="0"/>
              </a:rPr>
              <a:pPr eaLnBrk="1" hangingPunct="1">
                <a:spcBef>
                  <a:spcPct val="0"/>
                </a:spcBef>
              </a:pPr>
              <a:t>16</a:t>
            </a:fld>
            <a:endParaRPr lang="fr-BE" altLang="tr-TR">
              <a:latin typeface="Arial" panose="020B0604020202020204" pitchFamily="34" charset="0"/>
            </a:endParaRPr>
          </a:p>
        </p:txBody>
      </p:sp>
    </p:spTree>
    <p:extLst>
      <p:ext uri="{BB962C8B-B14F-4D97-AF65-F5344CB8AC3E}">
        <p14:creationId xmlns:p14="http://schemas.microsoft.com/office/powerpoint/2010/main" val="2054117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 Yer Tutucusu 2"/>
          <p:cNvSpPr>
            <a:spLocks noGrp="1"/>
          </p:cNvSpPr>
          <p:nvPr>
            <p:ph type="body" idx="1"/>
          </p:nvPr>
        </p:nvSpPr>
        <p:spPr/>
        <p:txBody>
          <a:bodyPr>
            <a:normAutofit fontScale="77500" lnSpcReduction="20000"/>
          </a:bodyPr>
          <a:lstStyle/>
          <a:p>
            <a:pPr>
              <a:defRPr/>
            </a:pPr>
            <a:r>
              <a:rPr lang="en-US" dirty="0" smtClean="0"/>
              <a:t>Summary of pedagogical innovations in </a:t>
            </a:r>
            <a:r>
              <a:rPr lang="en-US" dirty="0" err="1" smtClean="0"/>
              <a:t>iTEC</a:t>
            </a:r>
            <a:endParaRPr lang="tr-TR" dirty="0" smtClean="0"/>
          </a:p>
          <a:p>
            <a:pPr>
              <a:defRPr/>
            </a:pPr>
            <a:r>
              <a:rPr lang="tr-TR" dirty="0" smtClean="0">
                <a:solidFill>
                  <a:schemeClr val="dk1"/>
                </a:solidFill>
              </a:rPr>
              <a:t>Learning </a:t>
            </a:r>
            <a:r>
              <a:rPr lang="tr-TR" dirty="0" err="1" smtClean="0">
                <a:solidFill>
                  <a:schemeClr val="dk1"/>
                </a:solidFill>
              </a:rPr>
              <a:t>co-designer</a:t>
            </a:r>
            <a:endParaRPr lang="tr-TR" dirty="0" smtClean="0"/>
          </a:p>
          <a:p>
            <a:pPr>
              <a:defRPr/>
            </a:pPr>
            <a:r>
              <a:rPr lang="tr-TR" dirty="0" smtClean="0">
                <a:solidFill>
                  <a:schemeClr val="dk1"/>
                </a:solidFill>
              </a:rPr>
              <a:t>Peer </a:t>
            </a:r>
            <a:r>
              <a:rPr lang="tr-TR" dirty="0" err="1" smtClean="0">
                <a:solidFill>
                  <a:schemeClr val="dk1"/>
                </a:solidFill>
              </a:rPr>
              <a:t>assessor</a:t>
            </a:r>
            <a:endParaRPr lang="tr-TR" dirty="0" smtClean="0"/>
          </a:p>
          <a:p>
            <a:pPr>
              <a:defRPr/>
            </a:pPr>
            <a:r>
              <a:rPr lang="tr-TR" dirty="0" err="1" smtClean="0">
                <a:solidFill>
                  <a:schemeClr val="dk1"/>
                </a:solidFill>
              </a:rPr>
              <a:t>Teacher</a:t>
            </a:r>
            <a:r>
              <a:rPr lang="tr-TR" dirty="0" smtClean="0">
                <a:solidFill>
                  <a:schemeClr val="dk1"/>
                </a:solidFill>
              </a:rPr>
              <a:t> </a:t>
            </a:r>
            <a:r>
              <a:rPr lang="tr-TR" dirty="0" err="1" smtClean="0">
                <a:solidFill>
                  <a:schemeClr val="dk1"/>
                </a:solidFill>
              </a:rPr>
              <a:t>trainer</a:t>
            </a:r>
            <a:endParaRPr lang="tr-TR" dirty="0" smtClean="0"/>
          </a:p>
          <a:p>
            <a:pPr>
              <a:defRPr/>
            </a:pPr>
            <a:r>
              <a:rPr lang="tr-TR" dirty="0" smtClean="0">
                <a:solidFill>
                  <a:schemeClr val="dk1"/>
                </a:solidFill>
              </a:rPr>
              <a:t>Peer </a:t>
            </a:r>
            <a:r>
              <a:rPr lang="tr-TR" dirty="0" err="1" smtClean="0">
                <a:solidFill>
                  <a:schemeClr val="dk1"/>
                </a:solidFill>
              </a:rPr>
              <a:t>tutor</a:t>
            </a:r>
            <a:endParaRPr lang="tr-TR" dirty="0" smtClean="0"/>
          </a:p>
          <a:p>
            <a:pPr>
              <a:defRPr/>
            </a:pPr>
            <a:r>
              <a:rPr lang="tr-TR" dirty="0" err="1" smtClean="0"/>
              <a:t>Creator</a:t>
            </a:r>
            <a:endParaRPr lang="tr-TR" dirty="0" smtClean="0"/>
          </a:p>
          <a:p>
            <a:pPr>
              <a:defRPr/>
            </a:pPr>
            <a:endParaRPr lang="tr-TR" dirty="0" smtClean="0"/>
          </a:p>
          <a:p>
            <a:pPr>
              <a:defRPr/>
            </a:pPr>
            <a:r>
              <a:rPr lang="en-US" dirty="0" smtClean="0"/>
              <a:t>Use by students</a:t>
            </a:r>
          </a:p>
          <a:p>
            <a:pPr>
              <a:defRPr/>
            </a:pPr>
            <a:r>
              <a:rPr lang="en-US" dirty="0" smtClean="0"/>
              <a:t>(group work,</a:t>
            </a:r>
          </a:p>
          <a:p>
            <a:pPr>
              <a:defRPr/>
            </a:pPr>
            <a:r>
              <a:rPr lang="en-US" dirty="0" smtClean="0"/>
              <a:t>innovative outputs,</a:t>
            </a:r>
          </a:p>
          <a:p>
            <a:pPr>
              <a:defRPr/>
            </a:pPr>
            <a:r>
              <a:rPr lang="en-US" dirty="0" smtClean="0"/>
              <a:t>design, peer</a:t>
            </a:r>
          </a:p>
          <a:p>
            <a:pPr>
              <a:defRPr/>
            </a:pPr>
            <a:r>
              <a:rPr lang="en-US" dirty="0" smtClean="0"/>
              <a:t>teaching)</a:t>
            </a:r>
            <a:endParaRPr lang="tr-TR" dirty="0" smtClean="0"/>
          </a:p>
          <a:p>
            <a:pPr>
              <a:defRPr/>
            </a:pPr>
            <a:r>
              <a:rPr lang="tr-TR" dirty="0" err="1" smtClean="0">
                <a:solidFill>
                  <a:schemeClr val="dk1"/>
                </a:solidFill>
              </a:rPr>
              <a:t>Use</a:t>
            </a:r>
            <a:r>
              <a:rPr lang="tr-TR" dirty="0" smtClean="0">
                <a:solidFill>
                  <a:schemeClr val="dk1"/>
                </a:solidFill>
              </a:rPr>
              <a:t> </a:t>
            </a:r>
            <a:r>
              <a:rPr lang="tr-TR" dirty="0" err="1" smtClean="0">
                <a:solidFill>
                  <a:schemeClr val="dk1"/>
                </a:solidFill>
              </a:rPr>
              <a:t>by</a:t>
            </a:r>
            <a:r>
              <a:rPr lang="tr-TR" dirty="0" smtClean="0">
                <a:solidFill>
                  <a:schemeClr val="dk1"/>
                </a:solidFill>
              </a:rPr>
              <a:t> </a:t>
            </a:r>
            <a:r>
              <a:rPr lang="tr-TR" dirty="0" err="1" smtClean="0">
                <a:solidFill>
                  <a:schemeClr val="dk1"/>
                </a:solidFill>
              </a:rPr>
              <a:t>teachers</a:t>
            </a:r>
            <a:endParaRPr lang="tr-TR" dirty="0" smtClean="0">
              <a:solidFill>
                <a:schemeClr val="dk1"/>
              </a:solidFill>
            </a:endParaRPr>
          </a:p>
          <a:p>
            <a:pPr>
              <a:defRPr/>
            </a:pPr>
            <a:r>
              <a:rPr lang="tr-TR" dirty="0" smtClean="0">
                <a:solidFill>
                  <a:schemeClr val="dk1"/>
                </a:solidFill>
              </a:rPr>
              <a:t>(Learning </a:t>
            </a:r>
            <a:r>
              <a:rPr lang="tr-TR" dirty="0" err="1" smtClean="0">
                <a:solidFill>
                  <a:schemeClr val="dk1"/>
                </a:solidFill>
              </a:rPr>
              <a:t>beyond</a:t>
            </a:r>
            <a:endParaRPr lang="tr-TR" dirty="0" smtClean="0">
              <a:solidFill>
                <a:schemeClr val="dk1"/>
              </a:solidFill>
            </a:endParaRPr>
          </a:p>
          <a:p>
            <a:pPr>
              <a:defRPr/>
            </a:pPr>
            <a:r>
              <a:rPr lang="tr-TR" dirty="0" err="1" smtClean="0">
                <a:solidFill>
                  <a:schemeClr val="dk1"/>
                </a:solidFill>
              </a:rPr>
              <a:t>the</a:t>
            </a:r>
            <a:r>
              <a:rPr lang="tr-TR" dirty="0" smtClean="0">
                <a:solidFill>
                  <a:schemeClr val="dk1"/>
                </a:solidFill>
              </a:rPr>
              <a:t> </a:t>
            </a:r>
            <a:r>
              <a:rPr lang="tr-TR" dirty="0" err="1" smtClean="0">
                <a:solidFill>
                  <a:schemeClr val="dk1"/>
                </a:solidFill>
              </a:rPr>
              <a:t>classroom</a:t>
            </a:r>
            <a:r>
              <a:rPr lang="tr-TR" dirty="0" smtClean="0">
                <a:solidFill>
                  <a:schemeClr val="dk1"/>
                </a:solidFill>
              </a:rPr>
              <a:t>,</a:t>
            </a:r>
          </a:p>
          <a:p>
            <a:pPr>
              <a:defRPr/>
            </a:pPr>
            <a:r>
              <a:rPr lang="tr-TR" dirty="0" smtClean="0">
                <a:solidFill>
                  <a:schemeClr val="dk1"/>
                </a:solidFill>
              </a:rPr>
              <a:t>'</a:t>
            </a:r>
            <a:r>
              <a:rPr lang="tr-TR" dirty="0" err="1" smtClean="0">
                <a:solidFill>
                  <a:schemeClr val="dk1"/>
                </a:solidFill>
              </a:rPr>
              <a:t>flipped</a:t>
            </a:r>
            <a:r>
              <a:rPr lang="tr-TR" dirty="0" smtClean="0">
                <a:solidFill>
                  <a:schemeClr val="dk1"/>
                </a:solidFill>
              </a:rPr>
              <a:t>' </a:t>
            </a:r>
            <a:r>
              <a:rPr lang="tr-TR" dirty="0" err="1" smtClean="0">
                <a:solidFill>
                  <a:schemeClr val="dk1"/>
                </a:solidFill>
              </a:rPr>
              <a:t>learning</a:t>
            </a:r>
            <a:r>
              <a:rPr lang="tr-TR" dirty="0" smtClean="0">
                <a:solidFill>
                  <a:schemeClr val="dk1"/>
                </a:solidFill>
              </a:rPr>
              <a:t>,</a:t>
            </a:r>
          </a:p>
          <a:p>
            <a:pPr>
              <a:defRPr/>
            </a:pPr>
            <a:r>
              <a:rPr lang="tr-TR" dirty="0" err="1" smtClean="0">
                <a:solidFill>
                  <a:schemeClr val="dk1"/>
                </a:solidFill>
              </a:rPr>
              <a:t>student</a:t>
            </a:r>
            <a:endParaRPr lang="tr-TR" dirty="0" smtClean="0">
              <a:solidFill>
                <a:schemeClr val="dk1"/>
              </a:solidFill>
            </a:endParaRPr>
          </a:p>
          <a:p>
            <a:pPr>
              <a:defRPr/>
            </a:pPr>
            <a:r>
              <a:rPr lang="tr-TR" dirty="0" err="1" smtClean="0">
                <a:solidFill>
                  <a:schemeClr val="dk1"/>
                </a:solidFill>
              </a:rPr>
              <a:t>participation</a:t>
            </a:r>
            <a:r>
              <a:rPr lang="tr-TR" dirty="0" smtClean="0">
                <a:solidFill>
                  <a:schemeClr val="dk1"/>
                </a:solidFill>
              </a:rPr>
              <a:t>)</a:t>
            </a:r>
            <a:endParaRPr lang="tr-TR" dirty="0" smtClean="0"/>
          </a:p>
          <a:p>
            <a:pPr>
              <a:defRPr/>
            </a:pPr>
            <a:r>
              <a:rPr lang="tr-TR" dirty="0" err="1" smtClean="0">
                <a:solidFill>
                  <a:schemeClr val="dk1"/>
                </a:solidFill>
              </a:rPr>
              <a:t>Teacher's</a:t>
            </a:r>
            <a:r>
              <a:rPr lang="tr-TR" dirty="0" smtClean="0">
                <a:solidFill>
                  <a:schemeClr val="dk1"/>
                </a:solidFill>
              </a:rPr>
              <a:t> role</a:t>
            </a:r>
            <a:endParaRPr lang="tr-TR" dirty="0" smtClean="0"/>
          </a:p>
          <a:p>
            <a:pPr>
              <a:defRPr/>
            </a:pPr>
            <a:r>
              <a:rPr lang="tr-TR" dirty="0" err="1" smtClean="0">
                <a:solidFill>
                  <a:schemeClr val="dk1"/>
                </a:solidFill>
              </a:rPr>
              <a:t>Curriculum</a:t>
            </a:r>
            <a:r>
              <a:rPr lang="tr-TR" dirty="0" smtClean="0">
                <a:solidFill>
                  <a:schemeClr val="dk1"/>
                </a:solidFill>
              </a:rPr>
              <a:t> </a:t>
            </a:r>
            <a:r>
              <a:rPr lang="tr-TR" dirty="0" err="1" smtClean="0">
                <a:solidFill>
                  <a:schemeClr val="dk1"/>
                </a:solidFill>
              </a:rPr>
              <a:t>design</a:t>
            </a:r>
            <a:endParaRPr lang="tr-TR" dirty="0" smtClean="0">
              <a:solidFill>
                <a:schemeClr val="dk1"/>
              </a:solidFill>
            </a:endParaRPr>
          </a:p>
          <a:p>
            <a:pPr>
              <a:defRPr/>
            </a:pPr>
            <a:r>
              <a:rPr lang="tr-TR" dirty="0" err="1" smtClean="0">
                <a:solidFill>
                  <a:schemeClr val="dk1"/>
                </a:solidFill>
              </a:rPr>
              <a:t>and</a:t>
            </a:r>
            <a:r>
              <a:rPr lang="tr-TR" dirty="0" smtClean="0">
                <a:solidFill>
                  <a:schemeClr val="dk1"/>
                </a:solidFill>
              </a:rPr>
              <a:t> </a:t>
            </a:r>
            <a:r>
              <a:rPr lang="tr-TR" dirty="0" err="1" smtClean="0">
                <a:solidFill>
                  <a:schemeClr val="dk1"/>
                </a:solidFill>
              </a:rPr>
              <a:t>planning</a:t>
            </a:r>
            <a:r>
              <a:rPr lang="tr-TR" dirty="0" smtClean="0">
                <a:solidFill>
                  <a:schemeClr val="dk1"/>
                </a:solidFill>
              </a:rPr>
              <a:t> (</a:t>
            </a:r>
            <a:r>
              <a:rPr lang="tr-TR" dirty="0" err="1" smtClean="0">
                <a:solidFill>
                  <a:schemeClr val="dk1"/>
                </a:solidFill>
              </a:rPr>
              <a:t>crosscurricular</a:t>
            </a:r>
            <a:r>
              <a:rPr lang="tr-TR" dirty="0" smtClean="0">
                <a:solidFill>
                  <a:schemeClr val="dk1"/>
                </a:solidFill>
              </a:rPr>
              <a:t>,</a:t>
            </a:r>
          </a:p>
          <a:p>
            <a:pPr>
              <a:defRPr/>
            </a:pPr>
            <a:r>
              <a:rPr lang="tr-TR" dirty="0" err="1" smtClean="0">
                <a:solidFill>
                  <a:schemeClr val="dk1"/>
                </a:solidFill>
              </a:rPr>
              <a:t>the</a:t>
            </a:r>
            <a:r>
              <a:rPr lang="tr-TR" dirty="0" smtClean="0">
                <a:solidFill>
                  <a:schemeClr val="dk1"/>
                </a:solidFill>
              </a:rPr>
              <a:t> </a:t>
            </a:r>
            <a:r>
              <a:rPr lang="tr-TR" dirty="0" err="1" smtClean="0">
                <a:solidFill>
                  <a:schemeClr val="dk1"/>
                </a:solidFill>
              </a:rPr>
              <a:t>iTEC</a:t>
            </a:r>
            <a:endParaRPr lang="tr-TR" dirty="0" smtClean="0">
              <a:solidFill>
                <a:schemeClr val="dk1"/>
              </a:solidFill>
            </a:endParaRPr>
          </a:p>
          <a:p>
            <a:pPr>
              <a:defRPr/>
            </a:pPr>
            <a:r>
              <a:rPr lang="tr-TR" dirty="0" smtClean="0">
                <a:solidFill>
                  <a:schemeClr val="dk1"/>
                </a:solidFill>
              </a:rPr>
              <a:t>Composer/SDE)</a:t>
            </a:r>
            <a:endParaRPr lang="tr-TR" dirty="0" smtClean="0"/>
          </a:p>
          <a:p>
            <a:pPr>
              <a:defRPr/>
            </a:pPr>
            <a:r>
              <a:rPr lang="tr-TR" dirty="0" err="1" smtClean="0"/>
              <a:t>Assessment</a:t>
            </a:r>
            <a:endParaRPr lang="tr-TR" dirty="0" smtClean="0"/>
          </a:p>
          <a:p>
            <a:pPr>
              <a:defRPr/>
            </a:pPr>
            <a:r>
              <a:rPr lang="tr-TR" dirty="0" err="1" smtClean="0">
                <a:solidFill>
                  <a:schemeClr val="dk1"/>
                </a:solidFill>
              </a:rPr>
              <a:t>Reflection</a:t>
            </a:r>
            <a:r>
              <a:rPr lang="tr-TR" dirty="0" smtClean="0">
                <a:solidFill>
                  <a:schemeClr val="dk1"/>
                </a:solidFill>
              </a:rPr>
              <a:t> (</a:t>
            </a:r>
            <a:r>
              <a:rPr lang="tr-TR" dirty="0" err="1" smtClean="0">
                <a:solidFill>
                  <a:schemeClr val="dk1"/>
                </a:solidFill>
              </a:rPr>
              <a:t>students</a:t>
            </a:r>
            <a:endParaRPr lang="tr-TR" dirty="0" smtClean="0">
              <a:solidFill>
                <a:schemeClr val="dk1"/>
              </a:solidFill>
            </a:endParaRPr>
          </a:p>
          <a:p>
            <a:pPr>
              <a:defRPr/>
            </a:pPr>
            <a:r>
              <a:rPr lang="tr-TR" dirty="0" err="1" smtClean="0">
                <a:solidFill>
                  <a:schemeClr val="dk1"/>
                </a:solidFill>
              </a:rPr>
              <a:t>and</a:t>
            </a:r>
            <a:r>
              <a:rPr lang="tr-TR" dirty="0" smtClean="0">
                <a:solidFill>
                  <a:schemeClr val="dk1"/>
                </a:solidFill>
              </a:rPr>
              <a:t> </a:t>
            </a:r>
            <a:r>
              <a:rPr lang="tr-TR" dirty="0" err="1" smtClean="0">
                <a:solidFill>
                  <a:schemeClr val="dk1"/>
                </a:solidFill>
              </a:rPr>
              <a:t>teachers</a:t>
            </a:r>
            <a:r>
              <a:rPr lang="tr-TR" dirty="0" smtClean="0">
                <a:solidFill>
                  <a:schemeClr val="dk1"/>
                </a:solidFill>
              </a:rPr>
              <a:t>)</a:t>
            </a:r>
            <a:endParaRPr lang="tr-TR" dirty="0" smtClean="0"/>
          </a:p>
          <a:p>
            <a:pPr>
              <a:defRPr/>
            </a:pPr>
            <a:r>
              <a:rPr lang="tr-TR" dirty="0" err="1" smtClean="0">
                <a:solidFill>
                  <a:schemeClr val="dk1"/>
                </a:solidFill>
              </a:rPr>
              <a:t>Discovery</a:t>
            </a:r>
            <a:r>
              <a:rPr lang="tr-TR" dirty="0" smtClean="0">
                <a:solidFill>
                  <a:schemeClr val="dk1"/>
                </a:solidFill>
              </a:rPr>
              <a:t> </a:t>
            </a:r>
            <a:r>
              <a:rPr lang="tr-TR" dirty="0" err="1" smtClean="0">
                <a:solidFill>
                  <a:schemeClr val="dk1"/>
                </a:solidFill>
              </a:rPr>
              <a:t>learning</a:t>
            </a:r>
            <a:endParaRPr lang="tr-TR" dirty="0" smtClean="0"/>
          </a:p>
          <a:p>
            <a:pPr>
              <a:defRPr/>
            </a:pPr>
            <a:r>
              <a:rPr lang="tr-TR" dirty="0" err="1" smtClean="0">
                <a:solidFill>
                  <a:schemeClr val="dk1"/>
                </a:solidFill>
              </a:rPr>
              <a:t>Mind</a:t>
            </a:r>
            <a:r>
              <a:rPr lang="tr-TR" dirty="0" smtClean="0">
                <a:solidFill>
                  <a:schemeClr val="dk1"/>
                </a:solidFill>
              </a:rPr>
              <a:t> </a:t>
            </a:r>
            <a:r>
              <a:rPr lang="tr-TR" dirty="0" err="1" smtClean="0">
                <a:solidFill>
                  <a:schemeClr val="dk1"/>
                </a:solidFill>
              </a:rPr>
              <a:t>mapping</a:t>
            </a:r>
            <a:endParaRPr lang="tr-TR" dirty="0" smtClean="0"/>
          </a:p>
          <a:p>
            <a:pPr>
              <a:defRPr/>
            </a:pPr>
            <a:r>
              <a:rPr lang="tr-TR" dirty="0" smtClean="0">
                <a:solidFill>
                  <a:schemeClr val="dk1"/>
                </a:solidFill>
              </a:rPr>
              <a:t>Project-</a:t>
            </a:r>
            <a:r>
              <a:rPr lang="tr-TR" dirty="0" err="1" smtClean="0">
                <a:solidFill>
                  <a:schemeClr val="dk1"/>
                </a:solidFill>
              </a:rPr>
              <a:t>based</a:t>
            </a:r>
            <a:r>
              <a:rPr lang="tr-TR" dirty="0" smtClean="0">
                <a:solidFill>
                  <a:schemeClr val="dk1"/>
                </a:solidFill>
              </a:rPr>
              <a:t> </a:t>
            </a:r>
            <a:r>
              <a:rPr lang="tr-TR" dirty="0" err="1" smtClean="0">
                <a:solidFill>
                  <a:schemeClr val="dk1"/>
                </a:solidFill>
              </a:rPr>
              <a:t>learning</a:t>
            </a:r>
            <a:endParaRPr lang="tr-TR" dirty="0" smtClean="0"/>
          </a:p>
          <a:p>
            <a:pPr>
              <a:defRPr/>
            </a:pPr>
            <a:r>
              <a:rPr lang="tr-TR" dirty="0" err="1" smtClean="0">
                <a:solidFill>
                  <a:schemeClr val="dk1"/>
                </a:solidFill>
              </a:rPr>
              <a:t>Authentic</a:t>
            </a:r>
            <a:r>
              <a:rPr lang="tr-TR" dirty="0" smtClean="0">
                <a:solidFill>
                  <a:schemeClr val="dk1"/>
                </a:solidFill>
              </a:rPr>
              <a:t> </a:t>
            </a:r>
            <a:r>
              <a:rPr lang="tr-TR" dirty="0" err="1" smtClean="0">
                <a:solidFill>
                  <a:schemeClr val="dk1"/>
                </a:solidFill>
              </a:rPr>
              <a:t>learning</a:t>
            </a:r>
            <a:endParaRPr lang="tr-TR" dirty="0"/>
          </a:p>
        </p:txBody>
      </p:sp>
      <p:sp>
        <p:nvSpPr>
          <p:cNvPr id="296964"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F775827C-915B-4E75-8009-5650FC4C0373}" type="slidenum">
              <a:rPr lang="fr-BE" altLang="tr-TR">
                <a:latin typeface="Arial" panose="020B0604020202020204" pitchFamily="34" charset="0"/>
              </a:rPr>
              <a:pPr eaLnBrk="1" hangingPunct="1">
                <a:spcBef>
                  <a:spcPct val="0"/>
                </a:spcBef>
              </a:pPr>
              <a:t>18</a:t>
            </a:fld>
            <a:endParaRPr lang="fr-BE" altLang="tr-TR">
              <a:latin typeface="Arial" panose="020B0604020202020204" pitchFamily="34" charset="0"/>
            </a:endParaRPr>
          </a:p>
        </p:txBody>
      </p:sp>
    </p:spTree>
    <p:extLst>
      <p:ext uri="{BB962C8B-B14F-4D97-AF65-F5344CB8AC3E}">
        <p14:creationId xmlns:p14="http://schemas.microsoft.com/office/powerpoint/2010/main" val="4198443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tr-TR" smtClean="0"/>
              <a:t>Asıl başlık stili için tıklatın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7134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3728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Başlık ve Resim Yazısı">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4366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esim Yazılı Alıntı">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tr-TR" smtClean="0"/>
              <a:t>Asıl başlık stili için tıklatın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5180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İsim Kartı">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5159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5452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18043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5C6B4A9-1611-4792-9094-5F34BCA07E0B}" type="datetimeFigureOut">
              <a:rPr lang="en-US" smtClean="0"/>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863376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05313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902221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263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367509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741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269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14896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42A54C80-263E-416B-A8E0-580EDEADCBDC}" type="datetimeFigureOut">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53493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tr-TR" smtClean="0"/>
              <a:t>Resim eklemek için simgeyi tıklatın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B61BEF0D-F0BB-DE4B-95CE-6DB70DBA9567}" type="datetimeFigureOut">
              <a:rPr lang="en-US" smtClean="0"/>
              <a:pPr/>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2836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61BEF0D-F0BB-DE4B-95CE-6DB70DBA9567}" type="datetimeFigureOut">
              <a:rPr lang="en-US" smtClean="0"/>
              <a:pPr/>
              <a:t>6/15/2014</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747303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atakumitec.weebly.com/teknolojik-araccedil-gereccediller.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tecturkey.org.tr/images/itecGenelBilgi/&#199;al&#305;&#351;ma_Paketi_2yi_Senaryo_Geli&#351;tirme_Yakla&#351;&#305;m&#305;na_Y&#246;nlendiren_Anahtar_&#199;al&#305;&#351;malar&#305;n_Yorumu.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000"/>
          </a:schemeClr>
        </a:solidFill>
        <a:effectLst/>
      </p:bgPr>
    </p:bg>
    <p:spTree>
      <p:nvGrpSpPr>
        <p:cNvPr id="1" name=""/>
        <p:cNvGrpSpPr/>
        <p:nvPr/>
      </p:nvGrpSpPr>
      <p:grpSpPr>
        <a:xfrm>
          <a:off x="0" y="0"/>
          <a:ext cx="0" cy="0"/>
          <a:chOff x="0" y="0"/>
          <a:chExt cx="0" cy="0"/>
        </a:xfrm>
      </p:grpSpPr>
      <p:sp>
        <p:nvSpPr>
          <p:cNvPr id="2" name="Unvan 1"/>
          <p:cNvSpPr>
            <a:spLocks noGrp="1"/>
          </p:cNvSpPr>
          <p:nvPr>
            <p:ph type="ctrTitle"/>
          </p:nvPr>
        </p:nvSpPr>
        <p:spPr>
          <a:xfrm>
            <a:off x="1120462" y="2404533"/>
            <a:ext cx="8153541" cy="2128829"/>
          </a:xfrm>
        </p:spPr>
        <p:txBody>
          <a:bodyPr>
            <a:normAutofit fontScale="90000"/>
          </a:bodyPr>
          <a:lstStyle/>
          <a:p>
            <a:r>
              <a:rPr lang="tr-TR" sz="6000" b="1" dirty="0" err="1" smtClean="0">
                <a:latin typeface="Arabic Typesetting" panose="03020402040406030203" pitchFamily="66" charset="-78"/>
                <a:cs typeface="Arabic Typesetting" panose="03020402040406030203" pitchFamily="66" charset="-78"/>
              </a:rPr>
              <a:t>iTEC</a:t>
            </a:r>
            <a:r>
              <a:rPr lang="tr-TR" sz="6000" b="1" dirty="0" smtClean="0">
                <a:latin typeface="Arabic Typesetting" panose="03020402040406030203" pitchFamily="66" charset="-78"/>
                <a:cs typeface="Arabic Typesetting" panose="03020402040406030203" pitchFamily="66" charset="-78"/>
              </a:rPr>
              <a:t> -</a:t>
            </a:r>
            <a:r>
              <a:rPr lang="tr-TR" sz="6000" b="1" dirty="0">
                <a:latin typeface="Arabic Typesetting" panose="03020402040406030203" pitchFamily="66" charset="-78"/>
                <a:cs typeface="Arabic Typesetting" panose="03020402040406030203" pitchFamily="66" charset="-78"/>
              </a:rPr>
              <a:t>Katılımcı Sınıflar için Yenilikçi </a:t>
            </a:r>
            <a:r>
              <a:rPr lang="tr-TR" sz="6000" b="1" dirty="0" smtClean="0">
                <a:latin typeface="Arabic Typesetting" panose="03020402040406030203" pitchFamily="66" charset="-78"/>
                <a:cs typeface="Arabic Typesetting" panose="03020402040406030203" pitchFamily="66" charset="-78"/>
              </a:rPr>
              <a:t>Pedagojiler</a:t>
            </a:r>
            <a:r>
              <a:rPr lang="tr-TR" sz="6000" b="1" dirty="0">
                <a:latin typeface="Arabic Typesetting" panose="03020402040406030203" pitchFamily="66" charset="-78"/>
                <a:cs typeface="Arabic Typesetting" panose="03020402040406030203" pitchFamily="66" charset="-78"/>
              </a:rPr>
              <a:t/>
            </a:r>
            <a:br>
              <a:rPr lang="tr-TR" sz="6000" b="1" dirty="0">
                <a:latin typeface="Arabic Typesetting" panose="03020402040406030203" pitchFamily="66" charset="-78"/>
                <a:cs typeface="Arabic Typesetting" panose="03020402040406030203" pitchFamily="66" charset="-78"/>
              </a:rPr>
            </a:br>
            <a:r>
              <a:rPr lang="tr-TR" sz="6000" b="1" dirty="0" smtClean="0">
                <a:latin typeface="Arabic Typesetting" panose="03020402040406030203" pitchFamily="66" charset="-78"/>
                <a:cs typeface="Arabic Typesetting" panose="03020402040406030203" pitchFamily="66" charset="-78"/>
              </a:rPr>
              <a:t> </a:t>
            </a:r>
            <a:endParaRPr lang="tr-TR" sz="6000" b="1" dirty="0">
              <a:latin typeface="Arabic Typesetting" panose="03020402040406030203" pitchFamily="66" charset="-78"/>
              <a:cs typeface="Arabic Typesetting" panose="03020402040406030203" pitchFamily="66" charset="-78"/>
            </a:endParaRPr>
          </a:p>
        </p:txBody>
      </p:sp>
      <p:sp>
        <p:nvSpPr>
          <p:cNvPr id="3" name="Alt Başlık 2"/>
          <p:cNvSpPr>
            <a:spLocks noGrp="1"/>
          </p:cNvSpPr>
          <p:nvPr>
            <p:ph type="subTitle" idx="1"/>
          </p:nvPr>
        </p:nvSpPr>
        <p:spPr>
          <a:xfrm>
            <a:off x="1751766" y="4329208"/>
            <a:ext cx="7766936" cy="1517800"/>
          </a:xfrm>
        </p:spPr>
        <p:txBody>
          <a:bodyPr>
            <a:noAutofit/>
          </a:bodyPr>
          <a:lstStyle/>
          <a:p>
            <a:r>
              <a:rPr lang="tr-TR" sz="4400" b="1" dirty="0" smtClean="0">
                <a:solidFill>
                  <a:srgbClr val="FFC000"/>
                </a:solidFill>
                <a:latin typeface="Arabic Typesetting" panose="03020402040406030203" pitchFamily="66" charset="-78"/>
                <a:cs typeface="Arabic Typesetting" panose="03020402040406030203" pitchFamily="66" charset="-78"/>
              </a:rPr>
              <a:t>Zehra SAYIN</a:t>
            </a:r>
            <a:br>
              <a:rPr lang="tr-TR" sz="4400" b="1" dirty="0" smtClean="0">
                <a:solidFill>
                  <a:srgbClr val="FFC000"/>
                </a:solidFill>
                <a:latin typeface="Arabic Typesetting" panose="03020402040406030203" pitchFamily="66" charset="-78"/>
                <a:cs typeface="Arabic Typesetting" panose="03020402040406030203" pitchFamily="66" charset="-78"/>
              </a:rPr>
            </a:br>
            <a:r>
              <a:rPr lang="tr-TR" sz="4400" b="1" dirty="0" smtClean="0">
                <a:solidFill>
                  <a:srgbClr val="FFC000"/>
                </a:solidFill>
                <a:latin typeface="Arabic Typesetting" panose="03020402040406030203" pitchFamily="66" charset="-78"/>
                <a:cs typeface="Arabic Typesetting" panose="03020402040406030203" pitchFamily="66" charset="-78"/>
              </a:rPr>
              <a:t>Haziran - 2014</a:t>
            </a:r>
          </a:p>
        </p:txBody>
      </p:sp>
    </p:spTree>
    <p:extLst>
      <p:ext uri="{BB962C8B-B14F-4D97-AF65-F5344CB8AC3E}">
        <p14:creationId xmlns:p14="http://schemas.microsoft.com/office/powerpoint/2010/main" val="494590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l="7237" t="17766" r="65018" b="22368"/>
          <a:stretch>
            <a:fillRect/>
          </a:stretch>
        </p:blipFill>
        <p:spPr bwMode="auto">
          <a:xfrm>
            <a:off x="1878013" y="696550"/>
            <a:ext cx="8435975" cy="58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p:cNvSpPr/>
          <p:nvPr/>
        </p:nvSpPr>
        <p:spPr>
          <a:xfrm>
            <a:off x="0" y="390525"/>
            <a:ext cx="7543800" cy="685800"/>
          </a:xfrm>
          <a:prstGeom prst="roundRect">
            <a:avLst/>
          </a:prstGeom>
          <a:no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tr-TR" sz="3600" b="1" dirty="0">
                <a:solidFill>
                  <a:schemeClr val="tx2"/>
                </a:solidFill>
                <a:latin typeface="Arabic Typesetting" panose="03020402040406030203" pitchFamily="66" charset="-78"/>
                <a:cs typeface="Arabic Typesetting" panose="03020402040406030203" pitchFamily="66" charset="-78"/>
              </a:rPr>
              <a:t>18 Eğitim Bakanlığı da dahil 27 proje ortağı ile</a:t>
            </a:r>
            <a:r>
              <a:rPr lang="en-GB" sz="3600" b="1" i="1" dirty="0">
                <a:solidFill>
                  <a:schemeClr val="tx2"/>
                </a:solidFill>
                <a:latin typeface="Arabic Typesetting" panose="03020402040406030203" pitchFamily="66" charset="-78"/>
                <a:cs typeface="Arabic Typesetting" panose="03020402040406030203" pitchFamily="66" charset="-78"/>
              </a:rPr>
              <a:t> </a:t>
            </a:r>
            <a:r>
              <a:rPr lang="tr-TR" sz="3600" b="1" dirty="0" err="1">
                <a:solidFill>
                  <a:schemeClr val="tx2"/>
                </a:solidFill>
                <a:latin typeface="Arabic Typesetting" panose="03020402040406030203" pitchFamily="66" charset="-78"/>
                <a:cs typeface="Arabic Typesetting" panose="03020402040406030203" pitchFamily="66" charset="-78"/>
              </a:rPr>
              <a:t>iTEC</a:t>
            </a:r>
            <a:r>
              <a:rPr lang="en-GB" sz="3600" b="1" dirty="0">
                <a:solidFill>
                  <a:schemeClr val="tx2"/>
                </a:solidFill>
                <a:latin typeface="Arabic Typesetting" panose="03020402040406030203" pitchFamily="66" charset="-78"/>
                <a:cs typeface="Arabic Typesetting" panose="03020402040406030203" pitchFamily="66" charset="-78"/>
              </a:rPr>
              <a:t>,</a:t>
            </a:r>
            <a:r>
              <a:rPr lang="tr-TR" sz="3600" b="1" dirty="0">
                <a:solidFill>
                  <a:schemeClr val="tx2"/>
                </a:solidFill>
                <a:latin typeface="Arabic Typesetting" panose="03020402040406030203" pitchFamily="66" charset="-78"/>
                <a:cs typeface="Arabic Typesetting" panose="03020402040406030203" pitchFamily="66" charset="-78"/>
              </a:rPr>
              <a:t> </a:t>
            </a:r>
          </a:p>
          <a:p>
            <a:pPr algn="ctr">
              <a:defRPr/>
            </a:pPr>
            <a:endParaRPr lang="en-GB" sz="3600" b="1" dirty="0">
              <a:solidFill>
                <a:schemeClr val="tx2"/>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122392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522" y="600499"/>
            <a:ext cx="3686175" cy="1143000"/>
          </a:xfrm>
        </p:spPr>
        <p:txBody>
          <a:bodyPr>
            <a:normAutofit/>
          </a:bodyPr>
          <a:lstStyle/>
          <a:p>
            <a:pPr eaLnBrk="1" hangingPunct="1">
              <a:defRPr/>
            </a:pPr>
            <a:r>
              <a:rPr lang="es-ES" sz="4000" b="1" dirty="0" smtClean="0">
                <a:latin typeface="Arabic Typesetting" panose="03020402040406030203" pitchFamily="66" charset="-78"/>
                <a:cs typeface="Arabic Typesetting" panose="03020402040406030203" pitchFamily="66" charset="-78"/>
              </a:rPr>
              <a:t>iTEC </a:t>
            </a:r>
            <a:r>
              <a:rPr lang="tr-TR" sz="4000" b="1" dirty="0" smtClean="0">
                <a:latin typeface="Arabic Typesetting" panose="03020402040406030203" pitchFamily="66" charset="-78"/>
                <a:cs typeface="Arabic Typesetting" panose="03020402040406030203" pitchFamily="66" charset="-78"/>
              </a:rPr>
              <a:t>Paydaşları</a:t>
            </a:r>
          </a:p>
        </p:txBody>
      </p:sp>
      <p:sp>
        <p:nvSpPr>
          <p:cNvPr id="3" name="Content Placeholder 2"/>
          <p:cNvSpPr>
            <a:spLocks noGrp="1"/>
          </p:cNvSpPr>
          <p:nvPr>
            <p:ph idx="1"/>
          </p:nvPr>
        </p:nvSpPr>
        <p:spPr>
          <a:xfrm>
            <a:off x="-134498" y="2320718"/>
            <a:ext cx="4214813" cy="5072062"/>
          </a:xfrm>
        </p:spPr>
        <p:txBody>
          <a:bodyPr>
            <a:noAutofit/>
          </a:bodyPr>
          <a:lstStyle/>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European Schoolnet, BE</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Promethean, UK</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University of Namur, BE</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SMART Technologies, DE</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Faculty of Psychology and Sciences of Education – Univ. of Lisbon, PT</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Directorate-General of Innovation and Curricular Development, PT</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de-DE" sz="2000" dirty="0">
                <a:solidFill>
                  <a:srgbClr val="7F7F7F"/>
                </a:solidFill>
                <a:latin typeface="Arabic Typesetting" panose="03020402040406030203" pitchFamily="66" charset="-78"/>
                <a:cs typeface="Arabic Typesetting" panose="03020402040406030203" pitchFamily="66" charset="-78"/>
              </a:rPr>
              <a:t>Bundesministerium für Unterricht, Kunst und Kultur, AT</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Centre of Information Technologies of Education (ITC), LT</a:t>
            </a:r>
            <a:endParaRPr lang="fr-BE"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Font typeface="Wingdings 3" charset="2"/>
              <a:buChar char=""/>
              <a:defRPr/>
            </a:pPr>
            <a:r>
              <a:rPr lang="en-GB" sz="2000" dirty="0">
                <a:solidFill>
                  <a:srgbClr val="7F7F7F"/>
                </a:solidFill>
                <a:latin typeface="Arabic Typesetting" panose="03020402040406030203" pitchFamily="66" charset="-78"/>
                <a:cs typeface="Arabic Typesetting" panose="03020402040406030203" pitchFamily="66" charset="-78"/>
              </a:rPr>
              <a:t>The National Ministry of Education in Turkey, </a:t>
            </a:r>
            <a:r>
              <a:rPr lang="en-GB" sz="2000" dirty="0" smtClean="0">
                <a:solidFill>
                  <a:srgbClr val="7F7F7F"/>
                </a:solidFill>
                <a:latin typeface="Arabic Typesetting" panose="03020402040406030203" pitchFamily="66" charset="-78"/>
                <a:cs typeface="Arabic Typesetting" panose="03020402040406030203" pitchFamily="66" charset="-78"/>
              </a:rPr>
              <a:t>TR</a:t>
            </a:r>
            <a:endParaRPr lang="fr-BE" sz="2000" dirty="0">
              <a:latin typeface="Arabic Typesetting" panose="03020402040406030203" pitchFamily="66" charset="-78"/>
              <a:cs typeface="Arabic Typesetting" panose="03020402040406030203" pitchFamily="66" charset="-78"/>
            </a:endParaRPr>
          </a:p>
        </p:txBody>
      </p:sp>
      <p:sp>
        <p:nvSpPr>
          <p:cNvPr id="9224" name="Content Placeholder 2"/>
          <p:cNvSpPr txBox="1">
            <a:spLocks/>
          </p:cNvSpPr>
          <p:nvPr/>
        </p:nvSpPr>
        <p:spPr bwMode="auto">
          <a:xfrm>
            <a:off x="8087391" y="2320718"/>
            <a:ext cx="4214812"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eaLnBrk="1" hangingPunct="1">
              <a:lnSpc>
                <a:spcPct val="80000"/>
              </a:lnSpc>
              <a:buClr>
                <a:srgbClr val="892EA2"/>
              </a:buClr>
            </a:pPr>
            <a:r>
              <a:rPr lang="en-GB" altLang="tr-TR" sz="2000" dirty="0" smtClean="0">
                <a:solidFill>
                  <a:srgbClr val="7F7F7F"/>
                </a:solidFill>
                <a:latin typeface="Arabic Typesetting" panose="03020402040406030203" pitchFamily="66" charset="-78"/>
                <a:cs typeface="Arabic Typesetting" panose="03020402040406030203" pitchFamily="66" charset="-78"/>
              </a:rPr>
              <a:t>Knowledge </a:t>
            </a:r>
            <a:r>
              <a:rPr lang="en-GB" altLang="tr-TR" sz="2000" dirty="0">
                <a:solidFill>
                  <a:srgbClr val="7F7F7F"/>
                </a:solidFill>
                <a:latin typeface="Arabic Typesetting" panose="03020402040406030203" pitchFamily="66" charset="-78"/>
                <a:cs typeface="Arabic Typesetting" panose="03020402040406030203" pitchFamily="66" charset="-78"/>
              </a:rPr>
              <a:t>Markets Consulting, AT</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err="1">
                <a:solidFill>
                  <a:srgbClr val="7F7F7F"/>
                </a:solidFill>
                <a:latin typeface="Arabic Typesetting" panose="03020402040406030203" pitchFamily="66" charset="-78"/>
                <a:cs typeface="Arabic Typesetting" panose="03020402040406030203" pitchFamily="66" charset="-78"/>
              </a:rPr>
              <a:t>Futurelab</a:t>
            </a:r>
            <a:r>
              <a:rPr lang="en-GB" altLang="tr-TR" sz="2000" dirty="0">
                <a:solidFill>
                  <a:srgbClr val="7F7F7F"/>
                </a:solidFill>
                <a:latin typeface="Arabic Typesetting" panose="03020402040406030203" pitchFamily="66" charset="-78"/>
                <a:cs typeface="Arabic Typesetting" panose="03020402040406030203" pitchFamily="66" charset="-78"/>
              </a:rPr>
              <a:t>, UK</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Manchester Metropolitan University, UK</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Swiss Agency for ICT in Education, CH</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MAKASH Advancing CMC Applications in Education, Culture and Science, IL</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err="1">
                <a:solidFill>
                  <a:srgbClr val="7F7F7F"/>
                </a:solidFill>
                <a:latin typeface="Arabic Typesetting" panose="03020402040406030203" pitchFamily="66" charset="-78"/>
                <a:cs typeface="Arabic Typesetting" panose="03020402040406030203" pitchFamily="66" charset="-78"/>
              </a:rPr>
              <a:t>elfa</a:t>
            </a:r>
            <a:r>
              <a:rPr lang="en-GB" altLang="tr-TR" sz="2000" dirty="0">
                <a:solidFill>
                  <a:srgbClr val="7F7F7F"/>
                </a:solidFill>
                <a:latin typeface="Arabic Typesetting" panose="03020402040406030203" pitchFamily="66" charset="-78"/>
                <a:cs typeface="Arabic Typesetting" panose="03020402040406030203" pitchFamily="66" charset="-78"/>
              </a:rPr>
              <a:t>, </a:t>
            </a:r>
            <a:r>
              <a:rPr lang="en-GB" altLang="tr-TR" sz="2000" dirty="0" err="1">
                <a:solidFill>
                  <a:srgbClr val="7F7F7F"/>
                </a:solidFill>
                <a:latin typeface="Arabic Typesetting" panose="03020402040406030203" pitchFamily="66" charset="-78"/>
                <a:cs typeface="Arabic Typesetting" panose="03020402040406030203" pitchFamily="66" charset="-78"/>
              </a:rPr>
              <a:t>s.r.o</a:t>
            </a:r>
            <a:r>
              <a:rPr lang="en-GB" altLang="tr-TR" sz="2000" dirty="0">
                <a:solidFill>
                  <a:srgbClr val="7F7F7F"/>
                </a:solidFill>
                <a:latin typeface="Arabic Typesetting" panose="03020402040406030203" pitchFamily="66" charset="-78"/>
                <a:cs typeface="Arabic Typesetting" panose="03020402040406030203" pitchFamily="66" charset="-78"/>
              </a:rPr>
              <a:t>., SK</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ICODEON, UK</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fr-BE" altLang="tr-TR" sz="2000" dirty="0">
                <a:solidFill>
                  <a:srgbClr val="7F7F7F"/>
                </a:solidFill>
                <a:latin typeface="Arabic Typesetting" panose="03020402040406030203" pitchFamily="66" charset="-78"/>
                <a:cs typeface="Arabic Typesetting" panose="03020402040406030203" pitchFamily="66" charset="-78"/>
              </a:rPr>
              <a:t>Centre National de Documentation Pédagogique, FR</a:t>
            </a:r>
          </a:p>
          <a:p>
            <a:pPr eaLnBrk="1" hangingPunct="1">
              <a:lnSpc>
                <a:spcPct val="80000"/>
              </a:lnSpc>
              <a:buClr>
                <a:srgbClr val="892EA2"/>
              </a:buClr>
            </a:pPr>
            <a:r>
              <a:rPr lang="en-GB" altLang="tr-TR" sz="2000" dirty="0" err="1">
                <a:solidFill>
                  <a:srgbClr val="7F7F7F"/>
                </a:solidFill>
                <a:latin typeface="Arabic Typesetting" panose="03020402040406030203" pitchFamily="66" charset="-78"/>
                <a:cs typeface="Arabic Typesetting" panose="03020402040406030203" pitchFamily="66" charset="-78"/>
              </a:rPr>
              <a:t>Educatio</a:t>
            </a:r>
            <a:r>
              <a:rPr lang="en-GB" altLang="tr-TR" sz="2000" dirty="0">
                <a:solidFill>
                  <a:srgbClr val="7F7F7F"/>
                </a:solidFill>
                <a:latin typeface="Arabic Typesetting" panose="03020402040406030203" pitchFamily="66" charset="-78"/>
                <a:cs typeface="Arabic Typesetting" panose="03020402040406030203" pitchFamily="66" charset="-78"/>
              </a:rPr>
              <a:t> Public Services Non-profit LLC, HU</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EduBIT.eu, BE</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eaLnBrk="1" hangingPunct="1">
              <a:lnSpc>
                <a:spcPct val="80000"/>
              </a:lnSpc>
              <a:buClr>
                <a:srgbClr val="892EA2"/>
              </a:buClr>
            </a:pPr>
            <a:endParaRPr lang="fr-BE" altLang="tr-TR" sz="2000" dirty="0">
              <a:latin typeface="Arabic Typesetting" panose="03020402040406030203" pitchFamily="66" charset="-78"/>
              <a:cs typeface="Arabic Typesetting" panose="03020402040406030203" pitchFamily="66" charset="-78"/>
            </a:endParaRPr>
          </a:p>
        </p:txBody>
      </p:sp>
      <p:sp>
        <p:nvSpPr>
          <p:cNvPr id="5" name="Content Placeholder 2"/>
          <p:cNvSpPr txBox="1">
            <a:spLocks/>
          </p:cNvSpPr>
          <p:nvPr/>
        </p:nvSpPr>
        <p:spPr>
          <a:xfrm>
            <a:off x="4080315" y="2657602"/>
            <a:ext cx="4214813" cy="507206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80000"/>
              </a:lnSpc>
              <a:buFont typeface="Wingdings 3" charset="2"/>
              <a:buChar char=""/>
              <a:defRPr/>
            </a:pPr>
            <a:r>
              <a:rPr lang="en-GB" sz="2000" dirty="0" smtClean="0">
                <a:solidFill>
                  <a:srgbClr val="7F7F7F"/>
                </a:solidFill>
                <a:latin typeface="Arabic Typesetting" panose="03020402040406030203" pitchFamily="66" charset="-78"/>
                <a:cs typeface="Arabic Typesetting" panose="03020402040406030203" pitchFamily="66" charset="-78"/>
              </a:rPr>
              <a:t>Aalto University, FI</a:t>
            </a:r>
            <a:endParaRPr lang="fr-BE" sz="2000" dirty="0" smtClean="0">
              <a:solidFill>
                <a:srgbClr val="7F7F7F"/>
              </a:solidFill>
              <a:latin typeface="Arabic Typesetting" panose="03020402040406030203" pitchFamily="66" charset="-78"/>
              <a:cs typeface="Arabic Typesetting" panose="03020402040406030203" pitchFamily="66" charset="-78"/>
            </a:endParaRPr>
          </a:p>
          <a:p>
            <a:pPr>
              <a:lnSpc>
                <a:spcPct val="80000"/>
              </a:lnSpc>
              <a:buFont typeface="Wingdings 3" charset="2"/>
              <a:buChar char=""/>
              <a:defRPr/>
            </a:pPr>
            <a:r>
              <a:rPr lang="es-ES" sz="2000" dirty="0" smtClean="0">
                <a:solidFill>
                  <a:srgbClr val="7F7F7F"/>
                </a:solidFill>
                <a:latin typeface="Arabic Typesetting" panose="03020402040406030203" pitchFamily="66" charset="-78"/>
                <a:cs typeface="Arabic Typesetting" panose="03020402040406030203" pitchFamily="66" charset="-78"/>
              </a:rPr>
              <a:t>Agenzia Nazionale per lo Sviluppo dell’Autonomia Scolastica, IT</a:t>
            </a:r>
            <a:endParaRPr lang="fr-BE" sz="2000" dirty="0" smtClean="0">
              <a:solidFill>
                <a:srgbClr val="7F7F7F"/>
              </a:solidFill>
              <a:latin typeface="Arabic Typesetting" panose="03020402040406030203" pitchFamily="66" charset="-78"/>
              <a:cs typeface="Arabic Typesetting" panose="03020402040406030203" pitchFamily="66" charset="-78"/>
            </a:endParaRPr>
          </a:p>
          <a:p>
            <a:pPr>
              <a:lnSpc>
                <a:spcPct val="80000"/>
              </a:lnSpc>
              <a:buFont typeface="Wingdings 3" charset="2"/>
              <a:buChar char=""/>
              <a:defRPr/>
            </a:pPr>
            <a:r>
              <a:rPr lang="en-GB" sz="2000" dirty="0" smtClean="0">
                <a:solidFill>
                  <a:srgbClr val="7F7F7F"/>
                </a:solidFill>
                <a:latin typeface="Arabic Typesetting" panose="03020402040406030203" pitchFamily="66" charset="-78"/>
                <a:cs typeface="Arabic Typesetting" panose="03020402040406030203" pitchFamily="66" charset="-78"/>
              </a:rPr>
              <a:t>Tiger Leap Foundation, ET</a:t>
            </a:r>
          </a:p>
          <a:p>
            <a:pPr>
              <a:lnSpc>
                <a:spcPct val="80000"/>
              </a:lnSpc>
              <a:buFont typeface="Wingdings 3" charset="2"/>
              <a:buChar char=""/>
              <a:defRPr/>
            </a:pPr>
            <a:r>
              <a:rPr lang="en-US" sz="2000" dirty="0" smtClean="0">
                <a:solidFill>
                  <a:srgbClr val="7F7F7F"/>
                </a:solidFill>
                <a:latin typeface="Arabic Typesetting" panose="03020402040406030203" pitchFamily="66" charset="-78"/>
                <a:cs typeface="Arabic Typesetting" panose="03020402040406030203" pitchFamily="66" charset="-78"/>
              </a:rPr>
              <a:t>UNI•C, DK</a:t>
            </a:r>
          </a:p>
          <a:p>
            <a:pPr>
              <a:lnSpc>
                <a:spcPct val="80000"/>
              </a:lnSpc>
              <a:buClr>
                <a:srgbClr val="892EA2"/>
              </a:buClr>
            </a:pPr>
            <a:r>
              <a:rPr lang="en-US" altLang="tr-TR" sz="2000" dirty="0">
                <a:solidFill>
                  <a:srgbClr val="7F7F7F"/>
                </a:solidFill>
                <a:latin typeface="Arabic Typesetting" panose="03020402040406030203" pitchFamily="66" charset="-78"/>
                <a:cs typeface="Arabic Typesetting" panose="03020402040406030203" pitchFamily="66" charset="-78"/>
              </a:rPr>
              <a:t>The Norwegian Centre for ICT in Education, NO</a:t>
            </a:r>
            <a:endParaRPr lang="en-GB" altLang="tr-TR" sz="2000" dirty="0">
              <a:solidFill>
                <a:srgbClr val="7F7F7F"/>
              </a:solidFill>
              <a:latin typeface="Arabic Typesetting" panose="03020402040406030203" pitchFamily="66" charset="-78"/>
              <a:cs typeface="Arabic Typesetting" panose="03020402040406030203" pitchFamily="66" charset="-78"/>
            </a:endParaRPr>
          </a:p>
          <a:p>
            <a:pPr>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University of Bolton, UK</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a:lnSpc>
                <a:spcPct val="80000"/>
              </a:lnSpc>
              <a:buClr>
                <a:srgbClr val="892EA2"/>
              </a:buClr>
            </a:pPr>
            <a:r>
              <a:rPr lang="en-GB" altLang="tr-TR" sz="2000" dirty="0" err="1">
                <a:solidFill>
                  <a:srgbClr val="7F7F7F"/>
                </a:solidFill>
                <a:latin typeface="Arabic Typesetting" panose="03020402040406030203" pitchFamily="66" charset="-78"/>
                <a:cs typeface="Arabic Typesetting" panose="03020402040406030203" pitchFamily="66" charset="-78"/>
              </a:rPr>
              <a:t>Katholieke</a:t>
            </a:r>
            <a:r>
              <a:rPr lang="en-GB" altLang="tr-TR" sz="2000" dirty="0">
                <a:solidFill>
                  <a:srgbClr val="7F7F7F"/>
                </a:solidFill>
                <a:latin typeface="Arabic Typesetting" panose="03020402040406030203" pitchFamily="66" charset="-78"/>
                <a:cs typeface="Arabic Typesetting" panose="03020402040406030203" pitchFamily="66" charset="-78"/>
              </a:rPr>
              <a:t> </a:t>
            </a:r>
            <a:r>
              <a:rPr lang="en-GB" altLang="tr-TR" sz="2000" dirty="0" err="1">
                <a:solidFill>
                  <a:srgbClr val="7F7F7F"/>
                </a:solidFill>
                <a:latin typeface="Arabic Typesetting" panose="03020402040406030203" pitchFamily="66" charset="-78"/>
                <a:cs typeface="Arabic Typesetting" panose="03020402040406030203" pitchFamily="66" charset="-78"/>
              </a:rPr>
              <a:t>Universiteit</a:t>
            </a:r>
            <a:r>
              <a:rPr lang="en-GB" altLang="tr-TR" sz="2000" dirty="0">
                <a:solidFill>
                  <a:srgbClr val="7F7F7F"/>
                </a:solidFill>
                <a:latin typeface="Arabic Typesetting" panose="03020402040406030203" pitchFamily="66" charset="-78"/>
                <a:cs typeface="Arabic Typesetting" panose="03020402040406030203" pitchFamily="66" charset="-78"/>
              </a:rPr>
              <a:t> Leuven, BE</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a:lnSpc>
                <a:spcPct val="80000"/>
              </a:lnSpc>
              <a:buClr>
                <a:srgbClr val="892EA2"/>
              </a:buClr>
            </a:pPr>
            <a:r>
              <a:rPr lang="en-GB" altLang="tr-TR" sz="2000" dirty="0">
                <a:solidFill>
                  <a:srgbClr val="7F7F7F"/>
                </a:solidFill>
                <a:latin typeface="Arabic Typesetting" panose="03020402040406030203" pitchFamily="66" charset="-78"/>
                <a:cs typeface="Arabic Typesetting" panose="03020402040406030203" pitchFamily="66" charset="-78"/>
              </a:rPr>
              <a:t>University of </a:t>
            </a:r>
            <a:r>
              <a:rPr lang="en-GB" altLang="tr-TR" sz="2000" dirty="0" err="1">
                <a:solidFill>
                  <a:srgbClr val="7F7F7F"/>
                </a:solidFill>
                <a:latin typeface="Arabic Typesetting" panose="03020402040406030203" pitchFamily="66" charset="-78"/>
                <a:cs typeface="Arabic Typesetting" panose="03020402040406030203" pitchFamily="66" charset="-78"/>
              </a:rPr>
              <a:t>Vigo</a:t>
            </a:r>
            <a:r>
              <a:rPr lang="en-GB" altLang="tr-TR" sz="2000" dirty="0">
                <a:solidFill>
                  <a:srgbClr val="7F7F7F"/>
                </a:solidFill>
                <a:latin typeface="Arabic Typesetting" panose="03020402040406030203" pitchFamily="66" charset="-78"/>
                <a:cs typeface="Arabic Typesetting" panose="03020402040406030203" pitchFamily="66" charset="-78"/>
              </a:rPr>
              <a:t>, ES</a:t>
            </a:r>
            <a:endParaRPr lang="fr-BE" altLang="tr-TR" sz="2000" dirty="0">
              <a:solidFill>
                <a:srgbClr val="7F7F7F"/>
              </a:solidFill>
              <a:latin typeface="Arabic Typesetting" panose="03020402040406030203" pitchFamily="66" charset="-78"/>
              <a:cs typeface="Arabic Typesetting" panose="03020402040406030203" pitchFamily="66" charset="-78"/>
            </a:endParaRPr>
          </a:p>
          <a:p>
            <a:pPr>
              <a:lnSpc>
                <a:spcPct val="80000"/>
              </a:lnSpc>
              <a:buFont typeface="Wingdings 3" charset="2"/>
              <a:buChar char=""/>
              <a:defRPr/>
            </a:pPr>
            <a:endParaRPr lang="en-US" sz="2000" dirty="0" smtClean="0">
              <a:solidFill>
                <a:srgbClr val="7F7F7F"/>
              </a:solidFill>
              <a:latin typeface="Arabic Typesetting" panose="03020402040406030203" pitchFamily="66" charset="-78"/>
              <a:cs typeface="Arabic Typesetting" panose="03020402040406030203" pitchFamily="66" charset="-78"/>
            </a:endParaRPr>
          </a:p>
          <a:p>
            <a:pPr>
              <a:lnSpc>
                <a:spcPct val="80000"/>
              </a:lnSpc>
              <a:buFont typeface="Wingdings 3" charset="2"/>
              <a:buChar char=""/>
              <a:defRPr/>
            </a:pPr>
            <a:endParaRPr lang="fr-BE" sz="2000" dirty="0" smtClean="0">
              <a:solidFill>
                <a:srgbClr val="7F7F7F"/>
              </a:solidFill>
              <a:latin typeface="Arabic Typesetting" panose="03020402040406030203" pitchFamily="66" charset="-78"/>
              <a:cs typeface="Arabic Typesetting" panose="03020402040406030203" pitchFamily="66" charset="-78"/>
            </a:endParaRPr>
          </a:p>
          <a:p>
            <a:pPr>
              <a:lnSpc>
                <a:spcPct val="80000"/>
              </a:lnSpc>
              <a:buFont typeface="Wingdings 3" charset="2"/>
              <a:buChar char=""/>
              <a:defRPr/>
            </a:pPr>
            <a:endParaRPr lang="fr-BE" sz="2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55114703"/>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5" name="Resim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072" y="149616"/>
            <a:ext cx="9408695" cy="6708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173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rcRect l="3709" t="5779" r="3265" b="9286"/>
          <a:stretch>
            <a:fillRect/>
          </a:stretch>
        </p:blipFill>
        <p:spPr bwMode="auto">
          <a:xfrm>
            <a:off x="1872299" y="2011271"/>
            <a:ext cx="7034212" cy="352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6"/>
          <p:cNvGrpSpPr>
            <a:grpSpLocks/>
          </p:cNvGrpSpPr>
          <p:nvPr/>
        </p:nvGrpSpPr>
        <p:grpSpPr bwMode="auto">
          <a:xfrm>
            <a:off x="576397" y="1618111"/>
            <a:ext cx="8177212" cy="4100512"/>
            <a:chOff x="52551" y="1250403"/>
            <a:chExt cx="8177049" cy="4100553"/>
          </a:xfrm>
        </p:grpSpPr>
        <p:sp>
          <p:nvSpPr>
            <p:cNvPr id="10249" name="TextBox 11"/>
            <p:cNvSpPr txBox="1">
              <a:spLocks noChangeArrowheads="1"/>
            </p:cNvSpPr>
            <p:nvPr/>
          </p:nvSpPr>
          <p:spPr bwMode="auto">
            <a:xfrm>
              <a:off x="2719551" y="4981575"/>
              <a:ext cx="4572000" cy="36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eaLnBrk="1" hangingPunct="1">
                <a:spcBef>
                  <a:spcPct val="0"/>
                </a:spcBef>
                <a:buClrTx/>
                <a:buSzTx/>
                <a:buFontTx/>
                <a:buNone/>
              </a:pPr>
              <a:r>
                <a:rPr lang="tr-TR" altLang="tr-TR" sz="1800">
                  <a:latin typeface="Arial" panose="020B0604020202020204" pitchFamily="34" charset="0"/>
                  <a:cs typeface="Arial" panose="020B0604020202020204" pitchFamily="34" charset="0"/>
                </a:rPr>
                <a:t>İ</a:t>
              </a:r>
              <a:r>
                <a:rPr lang="en-GB" altLang="tr-TR" sz="1800">
                  <a:latin typeface="Arial" panose="020B0604020202020204" pitchFamily="34" charset="0"/>
                  <a:cs typeface="Arial" panose="020B0604020202020204" pitchFamily="34" charset="0"/>
                </a:rPr>
                <a:t>novati</a:t>
              </a:r>
              <a:r>
                <a:rPr lang="tr-TR" altLang="tr-TR" sz="1800">
                  <a:latin typeface="Arial" panose="020B0604020202020204" pitchFamily="34" charset="0"/>
                  <a:cs typeface="Arial" panose="020B0604020202020204" pitchFamily="34" charset="0"/>
                </a:rPr>
                <a:t>f</a:t>
              </a:r>
              <a:r>
                <a:rPr lang="en-GB" altLang="tr-TR" sz="1800">
                  <a:latin typeface="Arial" panose="020B0604020202020204" pitchFamily="34" charset="0"/>
                  <a:cs typeface="Arial" panose="020B0604020202020204" pitchFamily="34" charset="0"/>
                </a:rPr>
                <a:t>,</a:t>
              </a:r>
              <a:r>
                <a:rPr lang="tr-TR" altLang="tr-TR" sz="1800">
                  <a:latin typeface="Arial" panose="020B0604020202020204" pitchFamily="34" charset="0"/>
                  <a:cs typeface="Arial" panose="020B0604020202020204" pitchFamily="34" charset="0"/>
                </a:rPr>
                <a:t> çekici öğrenme ve öğretme</a:t>
              </a:r>
              <a:endParaRPr lang="en-GB" altLang="tr-TR" sz="1800">
                <a:latin typeface="Arial" panose="020B0604020202020204" pitchFamily="34" charset="0"/>
                <a:cs typeface="Arial" panose="020B0604020202020204" pitchFamily="34" charset="0"/>
              </a:endParaRPr>
            </a:p>
          </p:txBody>
        </p:sp>
        <p:cxnSp>
          <p:nvCxnSpPr>
            <p:cNvPr id="5" name="Straight Arrow Connector 4"/>
            <p:cNvCxnSpPr/>
            <p:nvPr/>
          </p:nvCxnSpPr>
          <p:spPr>
            <a:xfrm>
              <a:off x="1740029" y="4981065"/>
              <a:ext cx="648957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flipV="1">
              <a:off x="1740029" y="1250403"/>
              <a:ext cx="12700" cy="376241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252" name="TextBox 11"/>
            <p:cNvSpPr txBox="1">
              <a:spLocks noChangeArrowheads="1"/>
            </p:cNvSpPr>
            <p:nvPr/>
          </p:nvSpPr>
          <p:spPr bwMode="auto">
            <a:xfrm>
              <a:off x="52551" y="2567452"/>
              <a:ext cx="1547649"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eaLnBrk="1" hangingPunct="1">
                <a:spcBef>
                  <a:spcPct val="0"/>
                </a:spcBef>
                <a:buClrTx/>
                <a:buSzTx/>
                <a:buFontTx/>
                <a:buNone/>
              </a:pPr>
              <a:r>
                <a:rPr lang="tr-TR" altLang="tr-TR" sz="1800" dirty="0">
                  <a:latin typeface="Arial" panose="020B0604020202020204" pitchFamily="34" charset="0"/>
                  <a:cs typeface="Arial" panose="020B0604020202020204" pitchFamily="34" charset="0"/>
                </a:rPr>
                <a:t>Sınıflar</a:t>
              </a:r>
              <a:endParaRPr lang="en-GB" altLang="tr-TR" sz="1800" dirty="0">
                <a:latin typeface="Arial" panose="020B0604020202020204" pitchFamily="34" charset="0"/>
                <a:cs typeface="Arial" panose="020B0604020202020204" pitchFamily="34" charset="0"/>
              </a:endParaRPr>
            </a:p>
          </p:txBody>
        </p:sp>
      </p:grpSp>
      <p:sp>
        <p:nvSpPr>
          <p:cNvPr id="14" name="Rectangle 13"/>
          <p:cNvSpPr/>
          <p:nvPr/>
        </p:nvSpPr>
        <p:spPr>
          <a:xfrm>
            <a:off x="437882" y="452362"/>
            <a:ext cx="7377659" cy="646331"/>
          </a:xfrm>
          <a:prstGeom prst="rect">
            <a:avLst/>
          </a:prstGeom>
        </p:spPr>
        <p:txBody>
          <a:bodyPr wrap="square">
            <a:spAutoFit/>
          </a:bodyPr>
          <a:lstStyle/>
          <a:p>
            <a:pPr>
              <a:defRPr/>
            </a:pPr>
            <a:r>
              <a:rPr lang="tr-TR" sz="3600" spc="-150" dirty="0" smtClean="0">
                <a:solidFill>
                  <a:srgbClr val="77288C"/>
                </a:solidFill>
                <a:latin typeface="Arial Unicode MS" pitchFamily="34" charset="-128"/>
                <a:ea typeface="Arial Unicode MS" pitchFamily="34" charset="-128"/>
                <a:cs typeface="Arial Unicode MS" pitchFamily="34" charset="-128"/>
              </a:rPr>
              <a:t>Günümüzün sınıfı</a:t>
            </a:r>
            <a:r>
              <a:rPr lang="en-US" sz="3600" spc="-150" dirty="0" smtClean="0">
                <a:solidFill>
                  <a:srgbClr val="77288C"/>
                </a:solidFill>
                <a:latin typeface="Arial Unicode MS" pitchFamily="34" charset="-128"/>
                <a:ea typeface="Arial Unicode MS" pitchFamily="34" charset="-128"/>
                <a:cs typeface="Arial Unicode MS" pitchFamily="34" charset="-128"/>
              </a:rPr>
              <a:t>:</a:t>
            </a:r>
            <a:endParaRPr lang="tr-TR" sz="3600" spc="-150" dirty="0">
              <a:solidFill>
                <a:srgbClr val="77288C"/>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6209895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rcRect b="16568"/>
          <a:stretch>
            <a:fillRect/>
          </a:stretch>
        </p:blipFill>
        <p:spPr bwMode="auto">
          <a:xfrm>
            <a:off x="2243071" y="1978808"/>
            <a:ext cx="6394450" cy="319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6"/>
          <p:cNvGrpSpPr>
            <a:grpSpLocks/>
          </p:cNvGrpSpPr>
          <p:nvPr/>
        </p:nvGrpSpPr>
        <p:grpSpPr bwMode="auto">
          <a:xfrm>
            <a:off x="447609" y="1527958"/>
            <a:ext cx="8177212" cy="4100512"/>
            <a:chOff x="52551" y="1250403"/>
            <a:chExt cx="8177049" cy="4100553"/>
          </a:xfrm>
        </p:grpSpPr>
        <p:sp>
          <p:nvSpPr>
            <p:cNvPr id="10249" name="TextBox 11"/>
            <p:cNvSpPr txBox="1">
              <a:spLocks noChangeArrowheads="1"/>
            </p:cNvSpPr>
            <p:nvPr/>
          </p:nvSpPr>
          <p:spPr bwMode="auto">
            <a:xfrm>
              <a:off x="2719551" y="4981575"/>
              <a:ext cx="4572000" cy="36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eaLnBrk="1" hangingPunct="1">
                <a:spcBef>
                  <a:spcPct val="0"/>
                </a:spcBef>
                <a:buClrTx/>
                <a:buSzTx/>
                <a:buFontTx/>
                <a:buNone/>
              </a:pPr>
              <a:r>
                <a:rPr lang="tr-TR" altLang="tr-TR" sz="1800">
                  <a:latin typeface="Arial" panose="020B0604020202020204" pitchFamily="34" charset="0"/>
                  <a:cs typeface="Arial" panose="020B0604020202020204" pitchFamily="34" charset="0"/>
                </a:rPr>
                <a:t>İ</a:t>
              </a:r>
              <a:r>
                <a:rPr lang="en-GB" altLang="tr-TR" sz="1800">
                  <a:latin typeface="Arial" panose="020B0604020202020204" pitchFamily="34" charset="0"/>
                  <a:cs typeface="Arial" panose="020B0604020202020204" pitchFamily="34" charset="0"/>
                </a:rPr>
                <a:t>novati</a:t>
              </a:r>
              <a:r>
                <a:rPr lang="tr-TR" altLang="tr-TR" sz="1800">
                  <a:latin typeface="Arial" panose="020B0604020202020204" pitchFamily="34" charset="0"/>
                  <a:cs typeface="Arial" panose="020B0604020202020204" pitchFamily="34" charset="0"/>
                </a:rPr>
                <a:t>f</a:t>
              </a:r>
              <a:r>
                <a:rPr lang="en-GB" altLang="tr-TR" sz="1800">
                  <a:latin typeface="Arial" panose="020B0604020202020204" pitchFamily="34" charset="0"/>
                  <a:cs typeface="Arial" panose="020B0604020202020204" pitchFamily="34" charset="0"/>
                </a:rPr>
                <a:t>,</a:t>
              </a:r>
              <a:r>
                <a:rPr lang="tr-TR" altLang="tr-TR" sz="1800">
                  <a:latin typeface="Arial" panose="020B0604020202020204" pitchFamily="34" charset="0"/>
                  <a:cs typeface="Arial" panose="020B0604020202020204" pitchFamily="34" charset="0"/>
                </a:rPr>
                <a:t> çekici öğrenme ve öğretme</a:t>
              </a:r>
              <a:endParaRPr lang="en-GB" altLang="tr-TR" sz="1800">
                <a:latin typeface="Arial" panose="020B0604020202020204" pitchFamily="34" charset="0"/>
                <a:cs typeface="Arial" panose="020B0604020202020204" pitchFamily="34" charset="0"/>
              </a:endParaRPr>
            </a:p>
          </p:txBody>
        </p:sp>
        <p:cxnSp>
          <p:nvCxnSpPr>
            <p:cNvPr id="5" name="Straight Arrow Connector 4"/>
            <p:cNvCxnSpPr/>
            <p:nvPr/>
          </p:nvCxnSpPr>
          <p:spPr>
            <a:xfrm>
              <a:off x="1740029" y="4981065"/>
              <a:ext cx="648957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flipV="1">
              <a:off x="1740029" y="1250403"/>
              <a:ext cx="12700" cy="376241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252" name="TextBox 11"/>
            <p:cNvSpPr txBox="1">
              <a:spLocks noChangeArrowheads="1"/>
            </p:cNvSpPr>
            <p:nvPr/>
          </p:nvSpPr>
          <p:spPr bwMode="auto">
            <a:xfrm>
              <a:off x="52551" y="2567452"/>
              <a:ext cx="1547649"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eaLnBrk="1" hangingPunct="1">
                <a:spcBef>
                  <a:spcPct val="0"/>
                </a:spcBef>
                <a:buClrTx/>
                <a:buSzTx/>
                <a:buFontTx/>
                <a:buNone/>
              </a:pPr>
              <a:r>
                <a:rPr lang="tr-TR" altLang="tr-TR" sz="1800" dirty="0">
                  <a:latin typeface="Arial" panose="020B0604020202020204" pitchFamily="34" charset="0"/>
                  <a:cs typeface="Arial" panose="020B0604020202020204" pitchFamily="34" charset="0"/>
                </a:rPr>
                <a:t>Sınıflar</a:t>
              </a:r>
              <a:endParaRPr lang="en-GB" altLang="tr-TR" sz="1800" dirty="0">
                <a:latin typeface="Arial" panose="020B0604020202020204" pitchFamily="34" charset="0"/>
                <a:cs typeface="Arial" panose="020B0604020202020204" pitchFamily="34" charset="0"/>
              </a:endParaRPr>
            </a:p>
          </p:txBody>
        </p:sp>
      </p:grpSp>
      <p:sp>
        <p:nvSpPr>
          <p:cNvPr id="14" name="Rectangle 13"/>
          <p:cNvSpPr/>
          <p:nvPr/>
        </p:nvSpPr>
        <p:spPr>
          <a:xfrm>
            <a:off x="-190052" y="329201"/>
            <a:ext cx="8169275" cy="646113"/>
          </a:xfrm>
          <a:prstGeom prst="rect">
            <a:avLst/>
          </a:prstGeom>
        </p:spPr>
        <p:txBody>
          <a:bodyPr>
            <a:spAutoFit/>
          </a:bodyPr>
          <a:lstStyle/>
          <a:p>
            <a:pPr algn="ctr">
              <a:defRPr/>
            </a:pPr>
            <a:r>
              <a:rPr lang="tr-TR" sz="3600" spc="-150" dirty="0">
                <a:solidFill>
                  <a:srgbClr val="77288C"/>
                </a:solidFill>
                <a:latin typeface="Arial Unicode MS" pitchFamily="34" charset="-128"/>
                <a:ea typeface="Arial Unicode MS" pitchFamily="34" charset="-128"/>
                <a:cs typeface="Arial Unicode MS" pitchFamily="34" charset="-128"/>
              </a:rPr>
              <a:t>Geleceğin sınıfı</a:t>
            </a:r>
            <a:r>
              <a:rPr lang="en-US" sz="3600" spc="-150" dirty="0">
                <a:solidFill>
                  <a:srgbClr val="77288C"/>
                </a:solidFill>
                <a:latin typeface="Arial Unicode MS" pitchFamily="34" charset="-128"/>
                <a:ea typeface="Arial Unicode MS" pitchFamily="34" charset="-128"/>
                <a:cs typeface="Arial Unicode MS" pitchFamily="34" charset="-128"/>
              </a:rPr>
              <a:t>: </a:t>
            </a:r>
            <a:r>
              <a:rPr lang="tr-TR" sz="3600" spc="-150" dirty="0">
                <a:solidFill>
                  <a:srgbClr val="77288C"/>
                </a:solidFill>
                <a:latin typeface="Arial Unicode MS" pitchFamily="34" charset="-128"/>
                <a:ea typeface="Arial Unicode MS" pitchFamily="34" charset="-128"/>
                <a:cs typeface="Arial Unicode MS" pitchFamily="34" charset="-128"/>
              </a:rPr>
              <a:t>Karşılaştığımız zorluk</a:t>
            </a:r>
          </a:p>
        </p:txBody>
      </p:sp>
    </p:spTree>
    <p:extLst>
      <p:ext uri="{BB962C8B-B14F-4D97-AF65-F5344CB8AC3E}">
        <p14:creationId xmlns:p14="http://schemas.microsoft.com/office/powerpoint/2010/main" val="34957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defRPr/>
            </a:pPr>
            <a:r>
              <a:rPr lang="da-DK" dirty="0"/>
              <a:t>iTEC </a:t>
            </a:r>
            <a:r>
              <a:rPr lang="tr-TR" dirty="0" smtClean="0"/>
              <a:t>V</a:t>
            </a:r>
            <a:r>
              <a:rPr lang="da-DK" dirty="0" smtClean="0"/>
              <a:t>izyonu</a:t>
            </a:r>
            <a:endParaRPr lang="tr-TR" dirty="0"/>
          </a:p>
        </p:txBody>
      </p:sp>
      <p:sp>
        <p:nvSpPr>
          <p:cNvPr id="3" name="İçerik Yer Tutucusu 2"/>
          <p:cNvSpPr>
            <a:spLocks noGrp="1"/>
          </p:cNvSpPr>
          <p:nvPr>
            <p:ph idx="1"/>
          </p:nvPr>
        </p:nvSpPr>
        <p:spPr/>
        <p:txBody>
          <a:bodyPr>
            <a:normAutofit/>
          </a:bodyPr>
          <a:lstStyle/>
          <a:p>
            <a:pPr>
              <a:defRPr/>
            </a:pPr>
            <a:r>
              <a:rPr lang="da-DK" dirty="0" smtClean="0"/>
              <a:t>öğretmenlere </a:t>
            </a:r>
            <a:r>
              <a:rPr lang="da-DK" dirty="0"/>
              <a:t>ve öğrencilere, açık ve kolay yapılandırılabilir ve özel </a:t>
            </a:r>
            <a:r>
              <a:rPr lang="da-DK" dirty="0" smtClean="0"/>
              <a:t>öğrenme </a:t>
            </a:r>
            <a:r>
              <a:rPr lang="da-DK" dirty="0"/>
              <a:t>ve öğretme </a:t>
            </a:r>
            <a:r>
              <a:rPr lang="da-DK" dirty="0" smtClean="0"/>
              <a:t>ihtiyaçlarına </a:t>
            </a:r>
            <a:r>
              <a:rPr lang="da-DK" dirty="0"/>
              <a:t>uygun teknoloji destekli öğrenme ortamlarına kolay erişim sağlamaktır. </a:t>
            </a:r>
            <a:endParaRPr lang="tr-TR" dirty="0" smtClean="0"/>
          </a:p>
          <a:p>
            <a:pPr>
              <a:defRPr/>
            </a:pPr>
            <a:r>
              <a:rPr lang="tr-TR" dirty="0" smtClean="0"/>
              <a:t>Açık ve yapılandırılabilir Öğrenme Teknolojilerini </a:t>
            </a:r>
          </a:p>
          <a:p>
            <a:pPr lvl="1">
              <a:buFont typeface="Arial" charset="0"/>
              <a:buChar char="–"/>
              <a:defRPr/>
            </a:pPr>
            <a:r>
              <a:rPr lang="tr-TR" dirty="0" smtClean="0"/>
              <a:t>içerik, insanlar ve araçlara erişim sağlamanın dışında, ayrıca </a:t>
            </a:r>
          </a:p>
          <a:p>
            <a:pPr lvl="1">
              <a:buFont typeface="Arial" charset="0"/>
              <a:buChar char="–"/>
              <a:defRPr/>
            </a:pPr>
            <a:r>
              <a:rPr lang="tr-TR" dirty="0" smtClean="0"/>
              <a:t>geniş bir yelpazede öğrenme senaryolarını desteklemek, </a:t>
            </a:r>
          </a:p>
          <a:p>
            <a:pPr lvl="1">
              <a:buFont typeface="Arial" charset="0"/>
              <a:buChar char="–"/>
              <a:defRPr/>
            </a:pPr>
            <a:r>
              <a:rPr lang="tr-TR" dirty="0" smtClean="0"/>
              <a:t>öğretmenler için özelleştirmesi kolay ve yenilikçi, teknoloji-destekli öğrenme ortamlarında, </a:t>
            </a:r>
            <a:r>
              <a:rPr lang="tr-TR" dirty="0" smtClean="0">
                <a:solidFill>
                  <a:srgbClr val="7030A0"/>
                </a:solidFill>
              </a:rPr>
              <a:t>öğrencilerin motivasyonu </a:t>
            </a:r>
            <a:r>
              <a:rPr lang="tr-TR" dirty="0" smtClean="0"/>
              <a:t>için kullanmayı öngörüyoruz </a:t>
            </a:r>
          </a:p>
          <a:p>
            <a:pPr>
              <a:defRPr/>
            </a:pPr>
            <a:r>
              <a:rPr lang="tr-TR" dirty="0" smtClean="0">
                <a:hlinkClick r:id="rId2"/>
              </a:rPr>
              <a:t>http</a:t>
            </a:r>
            <a:r>
              <a:rPr lang="tr-TR" dirty="0">
                <a:hlinkClick r:id="rId2"/>
              </a:rPr>
              <a:t>://</a:t>
            </a:r>
            <a:r>
              <a:rPr lang="tr-TR" dirty="0" smtClean="0">
                <a:hlinkClick r:id="rId2"/>
              </a:rPr>
              <a:t>atakumitec.weebly.com/teknolojik-araccedil-gereccediller.html</a:t>
            </a:r>
            <a:endParaRPr lang="tr-TR" dirty="0" smtClean="0"/>
          </a:p>
          <a:p>
            <a:pPr>
              <a:defRPr/>
            </a:pPr>
            <a:endParaRPr lang="tr-TR" dirty="0"/>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29DBE2E-BDF4-45F5-9BE7-D9E01DFD4362}" type="slidenum">
              <a:rPr lang="fr-BE" altLang="tr-TR">
                <a:solidFill>
                  <a:srgbClr val="898989"/>
                </a:solidFill>
                <a:latin typeface="Calibri" panose="020F0502020204030204" pitchFamily="34" charset="0"/>
              </a:rPr>
              <a:pPr eaLnBrk="1" hangingPunct="1"/>
              <a:t>15</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3007903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defRPr/>
            </a:pPr>
            <a:r>
              <a:rPr lang="tr-TR" dirty="0">
                <a:solidFill>
                  <a:schemeClr val="bg1"/>
                </a:solidFill>
              </a:rPr>
              <a:t>Sınıflarda Yenilikçi </a:t>
            </a:r>
            <a:r>
              <a:rPr lang="tr-TR" dirty="0" smtClean="0">
                <a:solidFill>
                  <a:schemeClr val="bg1"/>
                </a:solidFill>
              </a:rPr>
              <a:t>Teknolojiler </a:t>
            </a:r>
            <a:endParaRPr lang="tr-TR" dirty="0">
              <a:solidFill>
                <a:schemeClr val="bg1"/>
              </a:solidFill>
            </a:endParaRPr>
          </a:p>
        </p:txBody>
      </p:sp>
      <p:sp>
        <p:nvSpPr>
          <p:cNvPr id="3" name="İçerik Yer Tutucusu 2"/>
          <p:cNvSpPr>
            <a:spLocks noGrp="1"/>
          </p:cNvSpPr>
          <p:nvPr>
            <p:ph idx="1"/>
          </p:nvPr>
        </p:nvSpPr>
        <p:spPr/>
        <p:txBody>
          <a:bodyPr>
            <a:normAutofit/>
          </a:bodyPr>
          <a:lstStyle/>
          <a:p>
            <a:pPr>
              <a:defRPr/>
            </a:pPr>
            <a:r>
              <a:rPr lang="tr-TR" dirty="0" err="1" smtClean="0"/>
              <a:t>iTEC</a:t>
            </a:r>
            <a:r>
              <a:rPr lang="tr-TR" dirty="0" smtClean="0"/>
              <a:t> </a:t>
            </a:r>
            <a:r>
              <a:rPr lang="tr-TR" dirty="0"/>
              <a:t>projesinde temel amaç, büyük ölçekli pilot okullarda sayısı bine varan geleceğin sınıflarını tasarlayarak </a:t>
            </a:r>
            <a:r>
              <a:rPr lang="tr-TR" dirty="0">
                <a:solidFill>
                  <a:srgbClr val="7030A0"/>
                </a:solidFill>
              </a:rPr>
              <a:t>öğrenme için bütünleşik senaryolar geliştirmektir</a:t>
            </a:r>
            <a:r>
              <a:rPr lang="tr-TR" dirty="0"/>
              <a:t>.</a:t>
            </a:r>
          </a:p>
          <a:p>
            <a:pPr>
              <a:defRPr/>
            </a:pPr>
            <a:r>
              <a:rPr lang="tr-TR" dirty="0" err="1" smtClean="0"/>
              <a:t>iTEC</a:t>
            </a:r>
            <a:r>
              <a:rPr lang="tr-TR" dirty="0" smtClean="0"/>
              <a:t> projesi ile geleceğin sınıflarında öğretmenler tarafından ihtiyaç duyulan beceri ve yetenekleri araştırma ve proje senaryolarını hayata geçirmek için ihtiyaç duyulan </a:t>
            </a:r>
            <a:r>
              <a:rPr lang="tr-TR" dirty="0" smtClean="0">
                <a:solidFill>
                  <a:srgbClr val="7030A0"/>
                </a:solidFill>
              </a:rPr>
              <a:t>pedagojik bilgi ve beceriler ile öğretmenlere yardımcı </a:t>
            </a:r>
            <a:r>
              <a:rPr lang="tr-TR" dirty="0"/>
              <a:t>olmaya </a:t>
            </a:r>
            <a:r>
              <a:rPr lang="tr-TR" dirty="0" smtClean="0"/>
              <a:t>odaklanılmaktadır.</a:t>
            </a:r>
          </a:p>
          <a:p>
            <a:pPr>
              <a:defRPr/>
            </a:pPr>
            <a:r>
              <a:rPr lang="tr-TR" dirty="0" smtClean="0"/>
              <a:t>Bakınız</a:t>
            </a:r>
            <a:r>
              <a:rPr lang="tr-TR" dirty="0"/>
              <a:t>: </a:t>
            </a:r>
            <a:r>
              <a:rPr lang="tr-TR" dirty="0">
                <a:hlinkClick r:id="rId3"/>
              </a:rPr>
              <a:t>Senaryo Geliştirme </a:t>
            </a:r>
            <a:r>
              <a:rPr lang="tr-TR" dirty="0" smtClean="0">
                <a:hlinkClick r:id="rId3"/>
              </a:rPr>
              <a:t>Yaklaşımı</a:t>
            </a:r>
            <a:endParaRPr lang="tr-TR" dirty="0"/>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DF34DBA-C809-4D10-8366-718775DF856E}" type="slidenum">
              <a:rPr lang="fr-BE" altLang="tr-TR">
                <a:solidFill>
                  <a:srgbClr val="898989"/>
                </a:solidFill>
                <a:latin typeface="Calibri" panose="020F0502020204030204" pitchFamily="34" charset="0"/>
              </a:rPr>
              <a:pPr eaLnBrk="1" hangingPunct="1"/>
              <a:t>16</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16118360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defRPr/>
            </a:pPr>
            <a:r>
              <a:rPr lang="tr-TR" altLang="tr-TR" b="1" dirty="0">
                <a:solidFill>
                  <a:schemeClr val="bg1"/>
                </a:solidFill>
                <a:latin typeface="Arial Rounded MT Bold" pitchFamily="34" charset="0"/>
                <a:cs typeface="Arial Unicode MS" pitchFamily="-108" charset="0"/>
              </a:rPr>
              <a:t>Öğrenme ve öğretme yöntemleri </a:t>
            </a:r>
            <a:endParaRPr lang="tr-TR" dirty="0">
              <a:solidFill>
                <a:schemeClr val="bg1"/>
              </a:solidFill>
            </a:endParaRPr>
          </a:p>
        </p:txBody>
      </p:sp>
      <p:sp>
        <p:nvSpPr>
          <p:cNvPr id="3" name="İçerik Yer Tutucusu 2"/>
          <p:cNvSpPr>
            <a:spLocks noGrp="1"/>
          </p:cNvSpPr>
          <p:nvPr>
            <p:ph idx="1"/>
          </p:nvPr>
        </p:nvSpPr>
        <p:spPr/>
        <p:txBody>
          <a:bodyPr>
            <a:normAutofit/>
          </a:bodyPr>
          <a:lstStyle/>
          <a:p>
            <a:pPr marL="0" indent="0">
              <a:buFont typeface="Wingdings 3" pitchFamily="-108" charset="2"/>
              <a:buChar char=""/>
              <a:defRPr/>
            </a:pPr>
            <a:r>
              <a:rPr lang="tr-TR" altLang="tr-TR" dirty="0" err="1" smtClean="0">
                <a:solidFill>
                  <a:srgbClr val="0070C0"/>
                </a:solidFill>
                <a:latin typeface="Arial Unicode MS" pitchFamily="-108" charset="0"/>
                <a:cs typeface="Arial Unicode MS" pitchFamily="-108" charset="0"/>
              </a:rPr>
              <a:t>Flip</a:t>
            </a:r>
            <a:r>
              <a:rPr lang="tr-TR" altLang="tr-TR" dirty="0" smtClean="0">
                <a:solidFill>
                  <a:srgbClr val="0070C0"/>
                </a:solidFill>
                <a:latin typeface="Arial Unicode MS" pitchFamily="-108" charset="0"/>
                <a:cs typeface="Arial Unicode MS" pitchFamily="-108" charset="0"/>
              </a:rPr>
              <a:t> </a:t>
            </a:r>
            <a:r>
              <a:rPr lang="tr-TR" altLang="tr-TR" dirty="0">
                <a:solidFill>
                  <a:srgbClr val="0070C0"/>
                </a:solidFill>
                <a:latin typeface="Arial Unicode MS" pitchFamily="-108" charset="0"/>
                <a:cs typeface="Arial Unicode MS" pitchFamily="-108" charset="0"/>
              </a:rPr>
              <a:t>öğrenme </a:t>
            </a:r>
          </a:p>
          <a:p>
            <a:pPr marL="0" indent="0">
              <a:buFont typeface="Wingdings 3" pitchFamily="-108" charset="2"/>
              <a:buChar char=""/>
              <a:defRPr/>
            </a:pPr>
            <a:r>
              <a:rPr lang="tr-TR" altLang="tr-TR" dirty="0" err="1">
                <a:solidFill>
                  <a:srgbClr val="0070C0"/>
                </a:solidFill>
                <a:latin typeface="Arial Unicode MS" pitchFamily="-108" charset="0"/>
                <a:cs typeface="Arial Unicode MS" pitchFamily="-108" charset="0"/>
              </a:rPr>
              <a:t>Harmanlaştırılmış</a:t>
            </a:r>
            <a:r>
              <a:rPr lang="tr-TR" altLang="tr-TR" dirty="0">
                <a:solidFill>
                  <a:srgbClr val="0070C0"/>
                </a:solidFill>
                <a:latin typeface="Arial Unicode MS" pitchFamily="-108" charset="0"/>
                <a:cs typeface="Arial Unicode MS" pitchFamily="-108" charset="0"/>
              </a:rPr>
              <a:t> öğrenme </a:t>
            </a:r>
          </a:p>
          <a:p>
            <a:pPr marL="0" indent="0">
              <a:buFont typeface="Wingdings 3" pitchFamily="-108" charset="2"/>
              <a:buChar char=""/>
              <a:defRPr/>
            </a:pPr>
            <a:r>
              <a:rPr lang="tr-TR" altLang="tr-TR" dirty="0">
                <a:latin typeface="Arial Unicode MS" pitchFamily="-108" charset="0"/>
                <a:cs typeface="Arial Unicode MS" pitchFamily="-108" charset="0"/>
              </a:rPr>
              <a:t>İşbirlikçi öğrenme </a:t>
            </a:r>
          </a:p>
          <a:p>
            <a:pPr marL="0" indent="0">
              <a:buFont typeface="Wingdings 3" pitchFamily="-108" charset="2"/>
              <a:buChar char=""/>
              <a:defRPr/>
            </a:pPr>
            <a:r>
              <a:rPr lang="tr-TR" altLang="tr-TR" dirty="0">
                <a:latin typeface="Arial Unicode MS" pitchFamily="-108" charset="0"/>
                <a:cs typeface="Arial Unicode MS" pitchFamily="-108" charset="0"/>
              </a:rPr>
              <a:t>Oyun tabanlı öğrenme </a:t>
            </a:r>
          </a:p>
          <a:p>
            <a:pPr marL="0" indent="0">
              <a:buFont typeface="Wingdings 3" pitchFamily="-108" charset="2"/>
              <a:buChar char=""/>
              <a:defRPr/>
            </a:pPr>
            <a:r>
              <a:rPr lang="tr-TR" altLang="tr-TR" dirty="0">
                <a:latin typeface="Arial Unicode MS" pitchFamily="-108" charset="0"/>
                <a:cs typeface="Arial Unicode MS" pitchFamily="-108" charset="0"/>
              </a:rPr>
              <a:t>Eğitsel öğrenme </a:t>
            </a:r>
          </a:p>
          <a:p>
            <a:pPr marL="0" indent="0">
              <a:buFont typeface="Wingdings 3" pitchFamily="-108" charset="2"/>
              <a:buChar char=""/>
              <a:defRPr/>
            </a:pPr>
            <a:r>
              <a:rPr lang="tr-TR" altLang="tr-TR" dirty="0">
                <a:latin typeface="Arial Unicode MS" pitchFamily="-108" charset="0"/>
                <a:cs typeface="Arial Unicode MS" pitchFamily="-108" charset="0"/>
              </a:rPr>
              <a:t>Proje tabanlı öğrenme </a:t>
            </a:r>
          </a:p>
          <a:p>
            <a:pPr marL="0" indent="0">
              <a:buFont typeface="Wingdings 3" pitchFamily="-108" charset="2"/>
              <a:buChar char=""/>
              <a:defRPr/>
            </a:pPr>
            <a:r>
              <a:rPr lang="tr-TR" altLang="tr-TR" dirty="0">
                <a:latin typeface="Arial Unicode MS" pitchFamily="-108" charset="0"/>
                <a:cs typeface="Arial Unicode MS" pitchFamily="-108" charset="0"/>
              </a:rPr>
              <a:t>Soruşturarak öğrenme </a:t>
            </a:r>
          </a:p>
          <a:p>
            <a:pPr marL="0" indent="0">
              <a:buFont typeface="Wingdings 3" pitchFamily="-108" charset="2"/>
              <a:buChar char=""/>
              <a:defRPr/>
            </a:pPr>
            <a:r>
              <a:rPr lang="tr-TR" altLang="tr-TR" dirty="0">
                <a:latin typeface="Arial Unicode MS" pitchFamily="-108" charset="0"/>
                <a:cs typeface="Arial Unicode MS" pitchFamily="-108" charset="0"/>
              </a:rPr>
              <a:t>Öğrenci merkezli öğrenme </a:t>
            </a:r>
          </a:p>
          <a:p>
            <a:pPr>
              <a:defRPr/>
            </a:pPr>
            <a:endParaRPr lang="tr-TR" dirty="0"/>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9207695-4339-4C8C-A382-546BFB7BD2E0}" type="slidenum">
              <a:rPr lang="fr-BE" altLang="tr-TR">
                <a:solidFill>
                  <a:srgbClr val="898989"/>
                </a:solidFill>
                <a:latin typeface="Calibri" panose="020F0502020204030204" pitchFamily="34" charset="0"/>
              </a:rPr>
              <a:pPr eaLnBrk="1" hangingPunct="1"/>
              <a:t>17</a:t>
            </a:fld>
            <a:endParaRPr lang="fr-BE" altLang="tr-TR">
              <a:solidFill>
                <a:srgbClr val="898989"/>
              </a:solidFill>
              <a:latin typeface="Calibri" panose="020F0502020204030204" pitchFamily="34" charset="0"/>
            </a:endParaRPr>
          </a:p>
        </p:txBody>
      </p:sp>
      <p:pic>
        <p:nvPicPr>
          <p:cNvPr id="7" name="Picture 6" descr="C:\Users\USER\Pictures\Harmanlanmıs_ogrenm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9677" y="3311023"/>
            <a:ext cx="3682863" cy="20012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0995423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601579" y="415740"/>
            <a:ext cx="8596668" cy="1320800"/>
          </a:xfrm>
        </p:spPr>
        <p:txBody>
          <a:bodyPr/>
          <a:lstStyle/>
          <a:p>
            <a:pPr>
              <a:defRPr/>
            </a:pPr>
            <a:r>
              <a:rPr lang="en-US" dirty="0" err="1" smtClean="0">
                <a:solidFill>
                  <a:schemeClr val="bg1"/>
                </a:solidFill>
              </a:rPr>
              <a:t>iTEC</a:t>
            </a:r>
            <a:r>
              <a:rPr lang="tr-TR" dirty="0" smtClean="0">
                <a:solidFill>
                  <a:schemeClr val="bg1"/>
                </a:solidFill>
              </a:rPr>
              <a:t> pedagojik yenilikleri </a:t>
            </a:r>
            <a:r>
              <a:rPr lang="tr-TR" dirty="0">
                <a:solidFill>
                  <a:schemeClr val="bg1"/>
                </a:solidFill>
              </a:rPr>
              <a:t>Özeti</a:t>
            </a:r>
          </a:p>
        </p:txBody>
      </p:sp>
      <p:graphicFrame>
        <p:nvGraphicFramePr>
          <p:cNvPr id="13" name="İçerik Yer Tutucusu 12"/>
          <p:cNvGraphicFramePr>
            <a:graphicFrameLocks noGrp="1"/>
          </p:cNvGraphicFramePr>
          <p:nvPr>
            <p:ph idx="1"/>
            <p:extLst>
              <p:ext uri="{D42A27DB-BD31-4B8C-83A1-F6EECF244321}">
                <p14:modId xmlns:p14="http://schemas.microsoft.com/office/powerpoint/2010/main" val="3680441590"/>
              </p:ext>
            </p:extLst>
          </p:nvPr>
        </p:nvGraphicFramePr>
        <p:xfrm>
          <a:off x="661565" y="1544034"/>
          <a:ext cx="10908407" cy="4896732"/>
        </p:xfrm>
        <a:graphic>
          <a:graphicData uri="http://schemas.openxmlformats.org/drawingml/2006/table">
            <a:tbl>
              <a:tblPr firstRow="1" bandRow="1">
                <a:tableStyleId>{5C22544A-7EE6-4342-B048-85BDC9FD1C3A}</a:tableStyleId>
              </a:tblPr>
              <a:tblGrid>
                <a:gridCol w="2208997"/>
                <a:gridCol w="3245206"/>
                <a:gridCol w="2727102"/>
                <a:gridCol w="2727102"/>
              </a:tblGrid>
              <a:tr h="639996">
                <a:tc>
                  <a:txBody>
                    <a:bodyPr/>
                    <a:lstStyle/>
                    <a:p>
                      <a:r>
                        <a:rPr lang="tr-TR" sz="2400" dirty="0" smtClean="0">
                          <a:latin typeface="Arabic Typesetting" panose="03020402040406030203" pitchFamily="66" charset="-78"/>
                          <a:cs typeface="Arabic Typesetting" panose="03020402040406030203" pitchFamily="66" charset="-78"/>
                        </a:rPr>
                        <a:t>Öğrencilerin rolü</a:t>
                      </a:r>
                      <a:endParaRPr lang="tr-TR" sz="2400" dirty="0">
                        <a:latin typeface="Arabic Typesetting" panose="03020402040406030203" pitchFamily="66" charset="-78"/>
                        <a:cs typeface="Arabic Typesetting" panose="03020402040406030203" pitchFamily="66" charset="-78"/>
                      </a:endParaRPr>
                    </a:p>
                  </a:txBody>
                  <a:tcPr marT="45680" marB="45680"/>
                </a:tc>
                <a:tc>
                  <a:txBody>
                    <a:bodyPr/>
                    <a:lstStyle/>
                    <a:p>
                      <a:r>
                        <a:rPr lang="tr-TR" sz="2400" dirty="0" smtClean="0">
                          <a:latin typeface="Arabic Typesetting" panose="03020402040406030203" pitchFamily="66" charset="-78"/>
                          <a:cs typeface="Arabic Typesetting" panose="03020402040406030203" pitchFamily="66" charset="-78"/>
                        </a:rPr>
                        <a:t>Teknoloji kullanma</a:t>
                      </a:r>
                      <a:endParaRPr lang="tr-TR" sz="2400" dirty="0">
                        <a:latin typeface="Arabic Typesetting" panose="03020402040406030203" pitchFamily="66" charset="-78"/>
                        <a:cs typeface="Arabic Typesetting" panose="03020402040406030203" pitchFamily="66" charset="-78"/>
                      </a:endParaRPr>
                    </a:p>
                  </a:txBody>
                  <a:tcPr marT="45680" marB="45680"/>
                </a:tc>
                <a:tc>
                  <a:txBody>
                    <a:bodyPr/>
                    <a:lstStyle/>
                    <a:p>
                      <a:r>
                        <a:rPr lang="tr-TR" sz="2400" dirty="0" smtClean="0">
                          <a:latin typeface="Arabic Typesetting" panose="03020402040406030203" pitchFamily="66" charset="-78"/>
                          <a:cs typeface="Arabic Typesetting" panose="03020402040406030203" pitchFamily="66" charset="-78"/>
                        </a:rPr>
                        <a:t>Öğretmen çalışması</a:t>
                      </a:r>
                      <a:endParaRPr lang="tr-TR" sz="2400" dirty="0">
                        <a:latin typeface="Arabic Typesetting" panose="03020402040406030203" pitchFamily="66" charset="-78"/>
                        <a:cs typeface="Arabic Typesetting" panose="03020402040406030203" pitchFamily="66" charset="-78"/>
                      </a:endParaRPr>
                    </a:p>
                  </a:txBody>
                  <a:tcPr marT="45680" marB="45680"/>
                </a:tc>
                <a:tc>
                  <a:txBody>
                    <a:bodyPr/>
                    <a:lstStyle/>
                    <a:p>
                      <a:r>
                        <a:rPr lang="tr-TR" sz="2400" dirty="0" smtClean="0">
                          <a:latin typeface="Arabic Typesetting" panose="03020402040406030203" pitchFamily="66" charset="-78"/>
                          <a:cs typeface="Arabic Typesetting" panose="03020402040406030203" pitchFamily="66" charset="-78"/>
                        </a:rPr>
                        <a:t>Diğer pedagojik </a:t>
                      </a:r>
                      <a:r>
                        <a:rPr lang="tr-TR" sz="2400" dirty="0" err="1" smtClean="0">
                          <a:latin typeface="Arabic Typesetting" panose="03020402040406030203" pitchFamily="66" charset="-78"/>
                          <a:cs typeface="Arabic Typesetting" panose="03020402040406030203" pitchFamily="66" charset="-78"/>
                        </a:rPr>
                        <a:t>inovasyonlar</a:t>
                      </a:r>
                      <a:endParaRPr lang="tr-TR" sz="2400" dirty="0">
                        <a:latin typeface="Arabic Typesetting" panose="03020402040406030203" pitchFamily="66" charset="-78"/>
                        <a:cs typeface="Arabic Typesetting" panose="03020402040406030203" pitchFamily="66" charset="-78"/>
                      </a:endParaRPr>
                    </a:p>
                  </a:txBody>
                  <a:tcPr marT="45680" marB="45680"/>
                </a:tc>
              </a:tr>
              <a:tr h="370512">
                <a:tc>
                  <a:txBody>
                    <a:bodyPr/>
                    <a:lstStyle/>
                    <a:p>
                      <a:r>
                        <a:rPr lang="tr-TR" sz="2400" dirty="0" smtClean="0">
                          <a:latin typeface="Arabic Typesetting" panose="03020402040406030203" pitchFamily="66" charset="-78"/>
                          <a:cs typeface="Arabic Typesetting" panose="03020402040406030203" pitchFamily="66" charset="-78"/>
                        </a:rPr>
                        <a:t>Otonomi</a:t>
                      </a:r>
                      <a:endParaRPr lang="tr-TR" sz="2400" dirty="0">
                        <a:latin typeface="Arabic Typesetting" panose="03020402040406030203" pitchFamily="66" charset="-78"/>
                        <a:cs typeface="Arabic Typesetting" panose="03020402040406030203" pitchFamily="66" charset="-78"/>
                      </a:endParaRPr>
                    </a:p>
                  </a:txBody>
                  <a:tcPr marT="45680" marB="45680"/>
                </a:tc>
                <a:tc rowSpan="3">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Öğrenciler tarafından kullanım (grup çalışması, Yenilikçi çıktılar, tasarım, akran</a:t>
                      </a:r>
                      <a:b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br>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öğretimi)</a:t>
                      </a:r>
                      <a:endParaRPr lang="tr-TR" sz="2400" dirty="0">
                        <a:latin typeface="Arabic Typesetting" panose="03020402040406030203" pitchFamily="66" charset="-78"/>
                        <a:cs typeface="Arabic Typesetting" panose="03020402040406030203" pitchFamily="66" charset="-78"/>
                      </a:endParaRPr>
                    </a:p>
                  </a:txBody>
                  <a:tcPr marT="45680" marB="45680"/>
                </a:tc>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Öğretmen rolü</a:t>
                      </a:r>
                      <a:endParaRPr lang="tr-TR" sz="2400" dirty="0">
                        <a:latin typeface="Arabic Typesetting" panose="03020402040406030203" pitchFamily="66" charset="-78"/>
                        <a:cs typeface="Arabic Typesetting" panose="03020402040406030203" pitchFamily="66" charset="-78"/>
                      </a:endParaRPr>
                    </a:p>
                  </a:txBody>
                  <a:tcPr marT="45680" marB="45680"/>
                </a:tc>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Yansıma </a:t>
                      </a:r>
                      <a:b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br>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(öğrenciler ve öğretmenler)</a:t>
                      </a:r>
                      <a:endParaRPr lang="tr-TR" sz="2400" dirty="0">
                        <a:latin typeface="Arabic Typesetting" panose="03020402040406030203" pitchFamily="66" charset="-78"/>
                        <a:cs typeface="Arabic Typesetting" panose="03020402040406030203" pitchFamily="66" charset="-78"/>
                      </a:endParaRPr>
                    </a:p>
                  </a:txBody>
                  <a:tcPr marT="45680" marB="45680"/>
                </a:tc>
              </a:tr>
              <a:tr h="543803">
                <a:tc>
                  <a:txBody>
                    <a:bodyPr/>
                    <a:lstStyle/>
                    <a:p>
                      <a:r>
                        <a:rPr lang="tr-TR" sz="2400" dirty="0" smtClean="0">
                          <a:latin typeface="Arabic Typesetting" panose="03020402040406030203" pitchFamily="66" charset="-78"/>
                          <a:cs typeface="Arabic Typesetting" panose="03020402040406030203" pitchFamily="66" charset="-78"/>
                        </a:rPr>
                        <a:t>Grup çalışması</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c vMerge="1">
                  <a:txBody>
                    <a:bodyPr/>
                    <a:lstStyle/>
                    <a:p>
                      <a:endParaRPr lang="tr-TR" dirty="0"/>
                    </a:p>
                  </a:txBody>
                  <a:tcPr/>
                </a:tc>
                <a:tc vMerge="1">
                  <a:txBody>
                    <a:bodyPr/>
                    <a:lstStyle/>
                    <a:p>
                      <a:endParaRPr lang="tr-TR" dirty="0"/>
                    </a:p>
                  </a:txBody>
                  <a:tcPr/>
                </a:tc>
              </a:tr>
              <a:tr h="639996">
                <a:tc>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Eş-tasarımcı Öğrenme</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c rowSpan="4">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Müfredat tasarımı ve planlaması </a:t>
                      </a:r>
                      <a:b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br>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(çapraz müfredat, </a:t>
                      </a:r>
                      <a:b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br>
                      <a:r>
                        <a:rPr lang="tr-TR" sz="2400" kern="1200" dirty="0" err="1" smtClean="0">
                          <a:solidFill>
                            <a:schemeClr val="dk1"/>
                          </a:solidFill>
                          <a:effectLst/>
                          <a:latin typeface="Arabic Typesetting" panose="03020402040406030203" pitchFamily="66" charset="-78"/>
                          <a:ea typeface="+mn-ea"/>
                          <a:cs typeface="Arabic Typesetting" panose="03020402040406030203" pitchFamily="66" charset="-78"/>
                        </a:rPr>
                        <a:t>iTEC</a:t>
                      </a:r>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 Besteci/SDE)</a:t>
                      </a:r>
                      <a:endParaRPr lang="tr-TR" sz="2400" dirty="0">
                        <a:latin typeface="Arabic Typesetting" panose="03020402040406030203" pitchFamily="66" charset="-78"/>
                        <a:cs typeface="Arabic Typesetting" panose="03020402040406030203" pitchFamily="66" charset="-78"/>
                      </a:endParaRPr>
                    </a:p>
                  </a:txBody>
                  <a:tcPr marT="45680" marB="45680"/>
                </a:tc>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keşif öğrenme</a:t>
                      </a:r>
                      <a:endParaRPr lang="tr-TR" sz="2400" dirty="0">
                        <a:latin typeface="Arabic Typesetting" panose="03020402040406030203" pitchFamily="66" charset="-78"/>
                        <a:cs typeface="Arabic Typesetting" panose="03020402040406030203" pitchFamily="66" charset="-78"/>
                      </a:endParaRPr>
                    </a:p>
                  </a:txBody>
                  <a:tcPr marT="45680" marB="45680"/>
                </a:tc>
              </a:tr>
              <a:tr h="0">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Akran değerlendirici</a:t>
                      </a:r>
                      <a:endParaRPr lang="tr-TR" sz="2400" dirty="0">
                        <a:latin typeface="Arabic Typesetting" panose="03020402040406030203" pitchFamily="66" charset="-78"/>
                        <a:cs typeface="Arabic Typesetting" panose="03020402040406030203" pitchFamily="66" charset="-78"/>
                      </a:endParaRPr>
                    </a:p>
                  </a:txBody>
                  <a:tcPr marT="45680" marB="45680"/>
                </a:tc>
                <a:tc rowSpan="5">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Öğretmenler tarafından kullanım (Sınıf Ötesinde Öğrenme, 'ters çevrilmiş' öğrenme, </a:t>
                      </a:r>
                      <a:b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br>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öğrenci katılımı)</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a:p>
                  </a:txBody>
                  <a:tcPr/>
                </a:tc>
                <a:tc vMerge="1">
                  <a:txBody>
                    <a:bodyPr/>
                    <a:lstStyle/>
                    <a:p>
                      <a:endParaRPr lang="tr-TR"/>
                    </a:p>
                  </a:txBody>
                  <a:tcPr/>
                </a:tc>
              </a:tr>
              <a:tr h="639771">
                <a:tc vMerge="1">
                  <a:txBody>
                    <a:bodyPr/>
                    <a:lstStyle/>
                    <a:p>
                      <a:endParaRPr lang="tr-TR" sz="1800" dirty="0"/>
                    </a:p>
                  </a:txBody>
                  <a:tcPr marT="45693" marB="45693"/>
                </a:tc>
                <a:tc vMerge="1">
                  <a:txBody>
                    <a:bodyPr/>
                    <a:lstStyle/>
                    <a:p>
                      <a:endParaRPr lang="tr-TR" sz="1800" dirty="0"/>
                    </a:p>
                  </a:txBody>
                  <a:tcPr marT="45693" marB="45693"/>
                </a:tc>
                <a:tc vMerge="1">
                  <a:txBody>
                    <a:bodyPr/>
                    <a:lstStyle/>
                    <a:p>
                      <a:endParaRPr lang="tr-TR" dirty="0"/>
                    </a:p>
                  </a:txBody>
                  <a:tcPr/>
                </a:tc>
                <a:tc>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Zihin haritalama</a:t>
                      </a:r>
                      <a:endParaRPr lang="tr-TR" sz="2400" dirty="0">
                        <a:latin typeface="Arabic Typesetting" panose="03020402040406030203" pitchFamily="66" charset="-78"/>
                        <a:cs typeface="Arabic Typesetting" panose="03020402040406030203" pitchFamily="66" charset="-78"/>
                      </a:endParaRPr>
                    </a:p>
                  </a:txBody>
                  <a:tcPr marT="45680" marB="45680"/>
                </a:tc>
              </a:tr>
              <a:tr h="639996">
                <a:tc>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Öğretmen eğitmeni</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c vMerge="1">
                  <a:txBody>
                    <a:bodyPr/>
                    <a:lstStyle/>
                    <a:p>
                      <a:endParaRPr lang="tr-TR" dirty="0"/>
                    </a:p>
                  </a:txBody>
                  <a:tcPr/>
                </a:tc>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Proje tabanlı öğrenme</a:t>
                      </a:r>
                      <a:endParaRPr lang="tr-TR" sz="2400" dirty="0">
                        <a:latin typeface="Arabic Typesetting" panose="03020402040406030203" pitchFamily="66" charset="-78"/>
                        <a:cs typeface="Arabic Typesetting" panose="03020402040406030203" pitchFamily="66" charset="-78"/>
                      </a:endParaRPr>
                    </a:p>
                  </a:txBody>
                  <a:tcPr marT="45680" marB="45680"/>
                </a:tc>
              </a:tr>
              <a:tr h="639996">
                <a:tc>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Akran öğretmen</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c rowSpan="2">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Değerlendirme</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r>
              <a:tr h="624974">
                <a:tc>
                  <a:txBody>
                    <a:bodyPr/>
                    <a:lstStyle/>
                    <a:p>
                      <a:r>
                        <a:rPr lang="tr-TR" sz="2400" dirty="0" smtClean="0">
                          <a:latin typeface="Arabic Typesetting" panose="03020402040406030203" pitchFamily="66" charset="-78"/>
                          <a:cs typeface="Arabic Typesetting" panose="03020402040406030203" pitchFamily="66" charset="-78"/>
                        </a:rPr>
                        <a:t>Yapımcı</a:t>
                      </a:r>
                      <a:endParaRPr lang="tr-TR" sz="2400" dirty="0">
                        <a:latin typeface="Arabic Typesetting" panose="03020402040406030203" pitchFamily="66" charset="-78"/>
                        <a:cs typeface="Arabic Typesetting" panose="03020402040406030203" pitchFamily="66" charset="-78"/>
                      </a:endParaRPr>
                    </a:p>
                  </a:txBody>
                  <a:tcPr marT="45680" marB="45680"/>
                </a:tc>
                <a:tc vMerge="1">
                  <a:txBody>
                    <a:bodyPr/>
                    <a:lstStyle/>
                    <a:p>
                      <a:endParaRPr lang="tr-TR" dirty="0"/>
                    </a:p>
                  </a:txBody>
                  <a:tcPr/>
                </a:tc>
                <a:tc vMerge="1">
                  <a:txBody>
                    <a:bodyPr/>
                    <a:lstStyle/>
                    <a:p>
                      <a:endParaRPr lang="tr-TR" dirty="0"/>
                    </a:p>
                  </a:txBody>
                  <a:tcPr/>
                </a:tc>
                <a:tc>
                  <a:txBody>
                    <a:bodyPr/>
                    <a:lstStyle/>
                    <a:p>
                      <a:r>
                        <a:rPr lang="tr-TR" sz="2400" kern="1200" dirty="0" smtClean="0">
                          <a:solidFill>
                            <a:schemeClr val="dk1"/>
                          </a:solidFill>
                          <a:effectLst/>
                          <a:latin typeface="Arabic Typesetting" panose="03020402040406030203" pitchFamily="66" charset="-78"/>
                          <a:ea typeface="+mn-ea"/>
                          <a:cs typeface="Arabic Typesetting" panose="03020402040406030203" pitchFamily="66" charset="-78"/>
                        </a:rPr>
                        <a:t>Otantik öğrenme</a:t>
                      </a:r>
                      <a:endParaRPr lang="tr-TR" sz="2400" dirty="0">
                        <a:latin typeface="Arabic Typesetting" panose="03020402040406030203" pitchFamily="66" charset="-78"/>
                        <a:cs typeface="Arabic Typesetting" panose="03020402040406030203" pitchFamily="66" charset="-78"/>
                      </a:endParaRPr>
                    </a:p>
                  </a:txBody>
                  <a:tcPr marT="45680" marB="45680"/>
                </a:tc>
              </a:tr>
            </a:tbl>
          </a:graphicData>
        </a:graphic>
      </p:graphicFrame>
    </p:spTree>
    <p:extLst>
      <p:ext uri="{BB962C8B-B14F-4D97-AF65-F5344CB8AC3E}">
        <p14:creationId xmlns:p14="http://schemas.microsoft.com/office/powerpoint/2010/main" val="4051519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0"/>
            <a:ext cx="12192000" cy="6857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tr-TR">
              <a:solidFill>
                <a:schemeClr val="bg1"/>
              </a:solidFill>
            </a:endParaRPr>
          </a:p>
        </p:txBody>
      </p:sp>
      <p:sp>
        <p:nvSpPr>
          <p:cNvPr id="2" name="Unvan 1"/>
          <p:cNvSpPr>
            <a:spLocks noGrp="1"/>
          </p:cNvSpPr>
          <p:nvPr>
            <p:ph type="title"/>
          </p:nvPr>
        </p:nvSpPr>
        <p:spPr>
          <a:xfrm>
            <a:off x="0" y="107324"/>
            <a:ext cx="8596668" cy="1320800"/>
          </a:xfrm>
        </p:spPr>
        <p:txBody>
          <a:bodyPr/>
          <a:lstStyle/>
          <a:p>
            <a:r>
              <a:rPr lang="tr-TR" b="1" dirty="0" err="1" smtClean="0">
                <a:solidFill>
                  <a:schemeClr val="accent6">
                    <a:lumMod val="50000"/>
                  </a:schemeClr>
                </a:solidFill>
              </a:rPr>
              <a:t>iTEC</a:t>
            </a:r>
            <a:r>
              <a:rPr lang="tr-TR" b="1" dirty="0" smtClean="0">
                <a:solidFill>
                  <a:schemeClr val="accent6">
                    <a:lumMod val="50000"/>
                  </a:schemeClr>
                </a:solidFill>
              </a:rPr>
              <a:t> </a:t>
            </a:r>
            <a:r>
              <a:rPr lang="tr-TR" b="1" dirty="0" err="1" smtClean="0">
                <a:solidFill>
                  <a:schemeClr val="accent6">
                    <a:lumMod val="50000"/>
                  </a:schemeClr>
                </a:solidFill>
              </a:rPr>
              <a:t>İnovasyon</a:t>
            </a:r>
            <a:r>
              <a:rPr lang="tr-TR" b="1" dirty="0" smtClean="0">
                <a:solidFill>
                  <a:schemeClr val="accent6">
                    <a:lumMod val="50000"/>
                  </a:schemeClr>
                </a:solidFill>
              </a:rPr>
              <a:t> Olgunluk Modeli</a:t>
            </a:r>
            <a:endParaRPr lang="tr-TR" b="1" dirty="0">
              <a:solidFill>
                <a:schemeClr val="accent6">
                  <a:lumMod val="50000"/>
                </a:schemeClr>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52837099"/>
              </p:ext>
            </p:extLst>
          </p:nvPr>
        </p:nvGraphicFramePr>
        <p:xfrm>
          <a:off x="1402915" y="1250387"/>
          <a:ext cx="10523938" cy="5256436"/>
        </p:xfrm>
        <a:graphic>
          <a:graphicData uri="http://schemas.openxmlformats.org/drawingml/2006/table">
            <a:tbl>
              <a:tblPr firstRow="1" bandRow="1">
                <a:tableStyleId>{E8B1032C-EA38-4F05-BA0D-38AFFFC7BED3}</a:tableStyleId>
              </a:tblPr>
              <a:tblGrid>
                <a:gridCol w="2744643"/>
                <a:gridCol w="7779295"/>
              </a:tblGrid>
              <a:tr h="0">
                <a:tc>
                  <a:txBody>
                    <a:bodyPr/>
                    <a:lstStyle/>
                    <a:p>
                      <a:pPr marL="0" indent="0" algn="ctr" defTabSz="457200" rtl="0" eaLnBrk="1" latinLnBrk="0" hangingPunct="1">
                        <a:lnSpc>
                          <a:spcPct val="115000"/>
                        </a:lnSpc>
                        <a:spcAft>
                          <a:spcPts val="0"/>
                        </a:spcAft>
                        <a:buFont typeface="Arial" panose="020B0604020202020204" pitchFamily="34" charset="0"/>
                        <a:buNone/>
                      </a:pPr>
                      <a:r>
                        <a:rPr lang="tr-TR" sz="1400" kern="1200" dirty="0" smtClean="0">
                          <a:effectLst/>
                        </a:rPr>
                        <a:t> 5 </a:t>
                      </a:r>
                      <a:r>
                        <a:rPr lang="en-GB" sz="1400" kern="1200" dirty="0" err="1">
                          <a:effectLst/>
                        </a:rPr>
                        <a:t>Yetkilendirmek</a:t>
                      </a:r>
                      <a:endParaRPr lang="tr-TR" sz="1400" kern="1200" dirty="0">
                        <a:effectLst/>
                      </a:endParaRPr>
                    </a:p>
                    <a:p>
                      <a:pPr marL="0" indent="0" algn="ctr" defTabSz="457200" rtl="0" eaLnBrk="1" latinLnBrk="0" hangingPunct="1">
                        <a:lnSpc>
                          <a:spcPct val="115000"/>
                        </a:lnSpc>
                        <a:spcAft>
                          <a:spcPts val="0"/>
                        </a:spcAft>
                        <a:buFont typeface="Arial" panose="020B0604020202020204" pitchFamily="34" charset="0"/>
                        <a:buNone/>
                      </a:pPr>
                      <a:r>
                        <a:rPr lang="en-GB" sz="1400" kern="1200" dirty="0" err="1" smtClean="0">
                          <a:effectLst/>
                        </a:rPr>
                        <a:t>Yeniden</a:t>
                      </a:r>
                      <a:r>
                        <a:rPr lang="en-GB" sz="1400" kern="1200" dirty="0" smtClean="0">
                          <a:effectLst/>
                        </a:rPr>
                        <a:t> </a:t>
                      </a:r>
                      <a:r>
                        <a:rPr lang="en-GB" sz="1400" kern="1200" dirty="0" err="1">
                          <a:effectLst/>
                        </a:rPr>
                        <a:t>tanımlama</a:t>
                      </a:r>
                      <a:r>
                        <a:rPr lang="en-GB" sz="1400" kern="1200" dirty="0">
                          <a:effectLst/>
                        </a:rPr>
                        <a:t> &amp; </a:t>
                      </a:r>
                      <a:r>
                        <a:rPr lang="en-GB" sz="1400" kern="1200" dirty="0" err="1">
                          <a:effectLst/>
                        </a:rPr>
                        <a:t>yenilikçi</a:t>
                      </a:r>
                      <a:r>
                        <a:rPr lang="en-GB" sz="1400" kern="1200" dirty="0">
                          <a:effectLst/>
                        </a:rPr>
                        <a:t> </a:t>
                      </a:r>
                      <a:r>
                        <a:rPr lang="en-GB" sz="1400" kern="1200" dirty="0" err="1">
                          <a:effectLst/>
                        </a:rPr>
                        <a:t>kullanma</a:t>
                      </a:r>
                      <a:r>
                        <a:rPr lang="tr-TR" sz="1400" kern="1200" dirty="0">
                          <a:effectLst/>
                        </a:rPr>
                        <a:t> </a:t>
                      </a:r>
                      <a:endParaRPr lang="tr-TR" sz="1400" b="0" kern="1200" dirty="0">
                        <a:solidFill>
                          <a:schemeClr val="dk1"/>
                        </a:solidFill>
                        <a:effectLst/>
                        <a:latin typeface="+mn-lt"/>
                        <a:ea typeface="+mn-ea"/>
                        <a:cs typeface="+mn-cs"/>
                      </a:endParaRPr>
                    </a:p>
                  </a:txBody>
                  <a:tcPr marL="74239" marR="74239" marT="37119" marB="37119" anchor="ctr"/>
                </a:tc>
                <a:tc>
                  <a:txBody>
                    <a:bodyPr/>
                    <a:lstStyle/>
                    <a:p>
                      <a:pPr marL="285750" indent="-285750" algn="l" defTabSz="457200" rtl="0" eaLnBrk="1" latinLnBrk="0" hangingPunct="1">
                        <a:lnSpc>
                          <a:spcPct val="115000"/>
                        </a:lnSpc>
                        <a:spcAft>
                          <a:spcPts val="0"/>
                        </a:spcAft>
                        <a:buFont typeface="Arial" panose="020B0604020202020204" pitchFamily="34" charset="0"/>
                        <a:buChar char="•"/>
                      </a:pPr>
                      <a:r>
                        <a:rPr lang="en-GB" sz="1400" kern="1200" dirty="0" err="1">
                          <a:effectLst/>
                        </a:rPr>
                        <a:t>Kurumsal</a:t>
                      </a:r>
                      <a:r>
                        <a:rPr lang="en-GB" sz="1400" kern="1200" dirty="0">
                          <a:effectLst/>
                        </a:rPr>
                        <a:t> </a:t>
                      </a:r>
                      <a:r>
                        <a:rPr lang="en-GB" sz="1400" kern="1200" dirty="0" err="1">
                          <a:effectLst/>
                        </a:rPr>
                        <a:t>sınırlar</a:t>
                      </a:r>
                      <a:r>
                        <a:rPr lang="en-GB" sz="1400" kern="1200" dirty="0">
                          <a:effectLst/>
                        </a:rPr>
                        <a:t> </a:t>
                      </a:r>
                      <a:r>
                        <a:rPr lang="en-GB" sz="1400" kern="1200" dirty="0" err="1">
                          <a:effectLst/>
                        </a:rPr>
                        <a:t>ötesine</a:t>
                      </a:r>
                      <a:r>
                        <a:rPr lang="en-GB" sz="1400" kern="1200" dirty="0">
                          <a:effectLst/>
                        </a:rPr>
                        <a:t> </a:t>
                      </a:r>
                      <a:r>
                        <a:rPr lang="en-GB" sz="1400" kern="1200" dirty="0" err="1">
                          <a:effectLst/>
                        </a:rPr>
                        <a:t>geçen</a:t>
                      </a:r>
                      <a:r>
                        <a:rPr lang="en-GB" sz="1400" kern="1200" dirty="0">
                          <a:effectLst/>
                        </a:rPr>
                        <a:t> </a:t>
                      </a:r>
                      <a:r>
                        <a:rPr lang="en-GB" sz="1400" kern="1200" dirty="0" err="1">
                          <a:effectLst/>
                        </a:rPr>
                        <a:t>teknoloji</a:t>
                      </a:r>
                      <a:r>
                        <a:rPr lang="en-GB" sz="1400" kern="1200" dirty="0">
                          <a:effectLst/>
                        </a:rPr>
                        <a:t> </a:t>
                      </a:r>
                      <a:r>
                        <a:rPr lang="en-GB" sz="1400" kern="1200" dirty="0" err="1">
                          <a:effectLst/>
                        </a:rPr>
                        <a:t>destekli</a:t>
                      </a:r>
                      <a:r>
                        <a:rPr lang="en-GB" sz="1400" kern="1200" dirty="0">
                          <a:effectLst/>
                        </a:rPr>
                        <a:t> </a:t>
                      </a:r>
                      <a:r>
                        <a:rPr lang="en-GB" sz="1400" kern="1200" dirty="0" err="1">
                          <a:effectLst/>
                        </a:rPr>
                        <a:t>yeni</a:t>
                      </a:r>
                      <a:r>
                        <a:rPr lang="en-GB" sz="1400" kern="1200" dirty="0">
                          <a:effectLst/>
                        </a:rPr>
                        <a:t> </a:t>
                      </a:r>
                      <a:r>
                        <a:rPr lang="en-GB" sz="1400" kern="1200" dirty="0" err="1">
                          <a:effectLst/>
                        </a:rPr>
                        <a:t>öğrenme</a:t>
                      </a:r>
                      <a:r>
                        <a:rPr lang="en-GB" sz="1400" kern="1200" dirty="0">
                          <a:effectLst/>
                        </a:rPr>
                        <a:t> </a:t>
                      </a:r>
                      <a:r>
                        <a:rPr lang="en-GB" sz="1400" kern="1200" dirty="0" err="1">
                          <a:effectLst/>
                        </a:rPr>
                        <a:t>hizmetleri</a:t>
                      </a:r>
                      <a:r>
                        <a:rPr lang="en-GB" sz="1400" kern="1200" dirty="0">
                          <a:effectLst/>
                        </a:rPr>
                        <a:t>.</a:t>
                      </a:r>
                      <a:endParaRPr lang="tr-TR" sz="1400" kern="1200" dirty="0">
                        <a:effectLst/>
                      </a:endParaRPr>
                    </a:p>
                    <a:p>
                      <a:pPr marL="285750" indent="-285750" algn="l" defTabSz="457200" rtl="0" eaLnBrk="1" latinLnBrk="0" hangingPunct="1">
                        <a:lnSpc>
                          <a:spcPct val="115000"/>
                        </a:lnSpc>
                        <a:spcAft>
                          <a:spcPts val="0"/>
                        </a:spcAft>
                        <a:buFont typeface="Arial" panose="020B0604020202020204" pitchFamily="34" charset="0"/>
                        <a:buChar char="•"/>
                      </a:pPr>
                      <a:r>
                        <a:rPr lang="en-GB" sz="1400" kern="1200" dirty="0">
                          <a:effectLst/>
                        </a:rPr>
                        <a:t>Mobil </a:t>
                      </a:r>
                      <a:r>
                        <a:rPr lang="en-GB" sz="1400" kern="1200" dirty="0" err="1">
                          <a:effectLst/>
                        </a:rPr>
                        <a:t>ve</a:t>
                      </a:r>
                      <a:r>
                        <a:rPr lang="en-GB" sz="1400" kern="1200" dirty="0">
                          <a:effectLst/>
                        </a:rPr>
                        <a:t> </a:t>
                      </a:r>
                      <a:r>
                        <a:rPr lang="en-GB" sz="1400" kern="1200" dirty="0" err="1">
                          <a:effectLst/>
                        </a:rPr>
                        <a:t>yer</a:t>
                      </a:r>
                      <a:r>
                        <a:rPr lang="en-GB" sz="1400" kern="1200" dirty="0">
                          <a:effectLst/>
                        </a:rPr>
                        <a:t> </a:t>
                      </a:r>
                      <a:r>
                        <a:rPr lang="en-GB" sz="1400" kern="1200" dirty="0" err="1">
                          <a:effectLst/>
                        </a:rPr>
                        <a:t>belirten</a:t>
                      </a:r>
                      <a:r>
                        <a:rPr lang="en-GB" sz="1400" kern="1200" dirty="0">
                          <a:effectLst/>
                        </a:rPr>
                        <a:t> </a:t>
                      </a:r>
                      <a:r>
                        <a:rPr lang="en-GB" sz="1400" kern="1200" dirty="0" err="1">
                          <a:effectLst/>
                        </a:rPr>
                        <a:t>teknolojiler</a:t>
                      </a:r>
                      <a:r>
                        <a:rPr lang="en-GB" sz="1400" kern="1200" dirty="0">
                          <a:effectLst/>
                        </a:rPr>
                        <a:t> </a:t>
                      </a:r>
                      <a:r>
                        <a:rPr lang="en-GB" sz="1400" kern="1200" dirty="0" err="1">
                          <a:effectLst/>
                        </a:rPr>
                        <a:t>öğretme</a:t>
                      </a:r>
                      <a:r>
                        <a:rPr lang="en-GB" sz="1400" kern="1200" dirty="0">
                          <a:effectLst/>
                        </a:rPr>
                        <a:t> </a:t>
                      </a:r>
                      <a:r>
                        <a:rPr lang="en-GB" sz="1400" kern="1200" dirty="0" err="1">
                          <a:effectLst/>
                        </a:rPr>
                        <a:t>ve</a:t>
                      </a:r>
                      <a:r>
                        <a:rPr lang="en-GB" sz="1400" kern="1200" dirty="0">
                          <a:effectLst/>
                        </a:rPr>
                        <a:t> </a:t>
                      </a:r>
                      <a:r>
                        <a:rPr lang="en-GB" sz="1400" kern="1200" dirty="0" err="1">
                          <a:effectLst/>
                        </a:rPr>
                        <a:t>öğrenmeyi</a:t>
                      </a:r>
                      <a:r>
                        <a:rPr lang="en-GB" sz="1400" kern="1200" dirty="0">
                          <a:effectLst/>
                        </a:rPr>
                        <a:t> </a:t>
                      </a:r>
                      <a:r>
                        <a:rPr lang="en-GB" sz="1400" kern="1200" dirty="0" err="1">
                          <a:effectLst/>
                        </a:rPr>
                        <a:t>destekler</a:t>
                      </a:r>
                      <a:r>
                        <a:rPr lang="en-GB" sz="1400" kern="1200" dirty="0">
                          <a:effectLst/>
                        </a:rPr>
                        <a:t>.</a:t>
                      </a:r>
                      <a:endParaRPr lang="tr-TR" sz="1400" kern="1200" dirty="0">
                        <a:effectLst/>
                      </a:endParaRPr>
                    </a:p>
                    <a:p>
                      <a:pPr marL="285750" indent="-285750" algn="l" defTabSz="457200" rtl="0" eaLnBrk="1" latinLnBrk="0" hangingPunct="1">
                        <a:lnSpc>
                          <a:spcPct val="115000"/>
                        </a:lnSpc>
                        <a:spcAft>
                          <a:spcPts val="0"/>
                        </a:spcAft>
                        <a:buFont typeface="Arial" panose="020B0604020202020204" pitchFamily="34" charset="0"/>
                        <a:buChar char="•"/>
                      </a:pPr>
                      <a:r>
                        <a:rPr lang="tr-TR" sz="1400" kern="1200" dirty="0" smtClean="0">
                          <a:effectLst/>
                        </a:rPr>
                        <a:t>Öğreneler, </a:t>
                      </a:r>
                      <a:r>
                        <a:rPr lang="en-GB" sz="1400" kern="1200" dirty="0" err="1" smtClean="0">
                          <a:effectLst/>
                        </a:rPr>
                        <a:t>Akıllı</a:t>
                      </a:r>
                      <a:r>
                        <a:rPr lang="en-GB" sz="1400" kern="1200" dirty="0" smtClean="0">
                          <a:effectLst/>
                        </a:rPr>
                        <a:t> </a:t>
                      </a:r>
                      <a:r>
                        <a:rPr lang="en-GB" sz="1400" kern="1200" dirty="0" err="1">
                          <a:effectLst/>
                        </a:rPr>
                        <a:t>içerik</a:t>
                      </a:r>
                      <a:r>
                        <a:rPr lang="en-GB" sz="1400" kern="1200" dirty="0">
                          <a:effectLst/>
                        </a:rPr>
                        <a:t> </a:t>
                      </a:r>
                      <a:r>
                        <a:rPr lang="en-GB" sz="1400" kern="1200" dirty="0" err="1">
                          <a:effectLst/>
                        </a:rPr>
                        <a:t>ve</a:t>
                      </a:r>
                      <a:r>
                        <a:rPr lang="en-GB" sz="1400" kern="1200" dirty="0">
                          <a:effectLst/>
                        </a:rPr>
                        <a:t> </a:t>
                      </a:r>
                      <a:r>
                        <a:rPr lang="en-GB" sz="1400" kern="1200" dirty="0" err="1">
                          <a:effectLst/>
                        </a:rPr>
                        <a:t>mantıksal</a:t>
                      </a:r>
                      <a:r>
                        <a:rPr lang="en-GB" sz="1400" kern="1200" dirty="0">
                          <a:effectLst/>
                        </a:rPr>
                        <a:t> </a:t>
                      </a:r>
                      <a:r>
                        <a:rPr lang="en-GB" sz="1400" kern="1200" dirty="0" err="1">
                          <a:effectLst/>
                        </a:rPr>
                        <a:t>çözümleme</a:t>
                      </a:r>
                      <a:r>
                        <a:rPr lang="en-GB" sz="1400" kern="1200" dirty="0">
                          <a:effectLst/>
                        </a:rPr>
                        <a:t> </a:t>
                      </a:r>
                      <a:r>
                        <a:rPr lang="en-GB" sz="1400" kern="1200" dirty="0" err="1">
                          <a:effectLst/>
                        </a:rPr>
                        <a:t>ile</a:t>
                      </a:r>
                      <a:r>
                        <a:rPr lang="en-GB" sz="1400" kern="1200" dirty="0">
                          <a:effectLst/>
                        </a:rPr>
                        <a:t> </a:t>
                      </a:r>
                      <a:r>
                        <a:rPr lang="en-GB" sz="1400" kern="1200" dirty="0" err="1">
                          <a:effectLst/>
                        </a:rPr>
                        <a:t>desteklenen</a:t>
                      </a:r>
                      <a:r>
                        <a:rPr lang="en-GB" sz="1400" kern="1200" dirty="0">
                          <a:effectLst/>
                        </a:rPr>
                        <a:t> </a:t>
                      </a:r>
                      <a:r>
                        <a:rPr lang="en-GB" sz="1400" kern="1200" dirty="0" err="1">
                          <a:effectLst/>
                        </a:rPr>
                        <a:t>öğrenme</a:t>
                      </a:r>
                      <a:r>
                        <a:rPr lang="en-GB" sz="1400" kern="1200" dirty="0">
                          <a:effectLst/>
                        </a:rPr>
                        <a:t> </a:t>
                      </a:r>
                      <a:r>
                        <a:rPr lang="en-GB" sz="1400" kern="1200" dirty="0" err="1">
                          <a:effectLst/>
                        </a:rPr>
                        <a:t>yolculuğunun</a:t>
                      </a:r>
                      <a:r>
                        <a:rPr lang="en-GB" sz="1400" kern="1200" dirty="0">
                          <a:effectLst/>
                        </a:rPr>
                        <a:t> </a:t>
                      </a:r>
                      <a:r>
                        <a:rPr lang="en-GB" sz="1400" kern="1200" dirty="0" err="1">
                          <a:effectLst/>
                        </a:rPr>
                        <a:t>yardımcı</a:t>
                      </a:r>
                      <a:r>
                        <a:rPr lang="en-GB" sz="1400" kern="1200" dirty="0">
                          <a:effectLst/>
                        </a:rPr>
                        <a:t> </a:t>
                      </a:r>
                      <a:r>
                        <a:rPr lang="en-GB" sz="1400" kern="1200" dirty="0" err="1" smtClean="0">
                          <a:effectLst/>
                        </a:rPr>
                        <a:t>tasarımcısı</a:t>
                      </a:r>
                      <a:r>
                        <a:rPr lang="tr-TR" sz="1400" kern="1200" dirty="0" smtClean="0">
                          <a:effectLst/>
                        </a:rPr>
                        <a:t> rolündedirler.</a:t>
                      </a:r>
                      <a:endParaRPr lang="tr-TR" sz="1400" b="0" kern="1200" dirty="0">
                        <a:solidFill>
                          <a:schemeClr val="dk1"/>
                        </a:solidFill>
                        <a:effectLst/>
                        <a:latin typeface="+mn-lt"/>
                        <a:ea typeface="+mn-ea"/>
                        <a:cs typeface="+mn-cs"/>
                      </a:endParaRPr>
                    </a:p>
                  </a:txBody>
                  <a:tcPr marL="74239" marR="74239" marT="37119" marB="37119"/>
                </a:tc>
              </a:tr>
              <a:tr h="760189">
                <a:tc>
                  <a:txBody>
                    <a:bodyPr/>
                    <a:lstStyle/>
                    <a:p>
                      <a:pPr algn="ctr">
                        <a:lnSpc>
                          <a:spcPct val="115000"/>
                        </a:lnSpc>
                        <a:spcAft>
                          <a:spcPts val="0"/>
                        </a:spcAft>
                      </a:pPr>
                      <a:r>
                        <a:rPr lang="tr-TR" sz="1400" dirty="0">
                          <a:effectLst/>
                        </a:rPr>
                        <a:t>4 Genişletmek</a:t>
                      </a:r>
                    </a:p>
                    <a:p>
                      <a:pPr algn="ctr">
                        <a:lnSpc>
                          <a:spcPct val="115000"/>
                        </a:lnSpc>
                        <a:spcAft>
                          <a:spcPts val="0"/>
                        </a:spcAft>
                      </a:pPr>
                      <a:r>
                        <a:rPr lang="en-GB" sz="1400" dirty="0" err="1">
                          <a:effectLst/>
                        </a:rPr>
                        <a:t>Yeniden</a:t>
                      </a:r>
                      <a:r>
                        <a:rPr lang="en-GB" sz="1400" dirty="0">
                          <a:effectLst/>
                        </a:rPr>
                        <a:t> </a:t>
                      </a:r>
                      <a:r>
                        <a:rPr lang="en-GB" sz="1400" dirty="0" err="1">
                          <a:effectLst/>
                        </a:rPr>
                        <a:t>ağ</a:t>
                      </a:r>
                      <a:r>
                        <a:rPr lang="en-GB" sz="1400" dirty="0">
                          <a:effectLst/>
                        </a:rPr>
                        <a:t> </a:t>
                      </a:r>
                      <a:r>
                        <a:rPr lang="en-GB" sz="1400" dirty="0" err="1">
                          <a:effectLst/>
                        </a:rPr>
                        <a:t>tasarımı</a:t>
                      </a:r>
                      <a:r>
                        <a:rPr lang="en-GB" sz="1400" dirty="0">
                          <a:effectLst/>
                        </a:rPr>
                        <a:t> &amp; </a:t>
                      </a:r>
                      <a:r>
                        <a:rPr lang="en-GB" sz="1400" dirty="0" err="1">
                          <a:effectLst/>
                        </a:rPr>
                        <a:t>gömme</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nchor="ctr"/>
                </a:tc>
                <a:tc>
                  <a:txBody>
                    <a:bodyPr/>
                    <a:lstStyle/>
                    <a:p>
                      <a:pPr marL="285750" indent="-285750">
                        <a:lnSpc>
                          <a:spcPct val="115000"/>
                        </a:lnSpc>
                        <a:spcAft>
                          <a:spcPts val="0"/>
                        </a:spcAft>
                        <a:buFont typeface="Arial" panose="020B0604020202020204" pitchFamily="34" charset="0"/>
                        <a:buChar char="•"/>
                      </a:pPr>
                      <a:r>
                        <a:rPr lang="en-GB" sz="1400" dirty="0">
                          <a:effectLst/>
                        </a:rPr>
                        <a:t>Her </a:t>
                      </a:r>
                      <a:r>
                        <a:rPr lang="en-GB" sz="1400" dirty="0" err="1">
                          <a:effectLst/>
                        </a:rPr>
                        <a:t>yerde</a:t>
                      </a:r>
                      <a:r>
                        <a:rPr lang="en-GB" sz="1400" dirty="0">
                          <a:effectLst/>
                        </a:rPr>
                        <a:t>, </a:t>
                      </a:r>
                      <a:r>
                        <a:rPr lang="en-GB" sz="1400" dirty="0" err="1">
                          <a:effectLst/>
                        </a:rPr>
                        <a:t>entegre</a:t>
                      </a:r>
                      <a:r>
                        <a:rPr lang="en-GB" sz="1400" dirty="0">
                          <a:effectLst/>
                        </a:rPr>
                        <a:t>, </a:t>
                      </a:r>
                      <a:r>
                        <a:rPr lang="en-GB" sz="1400" dirty="0" err="1">
                          <a:effectLst/>
                        </a:rPr>
                        <a:t>sorunsuz</a:t>
                      </a:r>
                      <a:r>
                        <a:rPr lang="en-GB" sz="1400" dirty="0">
                          <a:effectLst/>
                        </a:rPr>
                        <a:t> </a:t>
                      </a:r>
                      <a:r>
                        <a:rPr lang="en-GB" sz="1400" dirty="0" err="1">
                          <a:effectLst/>
                        </a:rPr>
                        <a:t>şekilde</a:t>
                      </a:r>
                      <a:r>
                        <a:rPr lang="en-GB" sz="1400" dirty="0">
                          <a:effectLst/>
                        </a:rPr>
                        <a:t> </a:t>
                      </a:r>
                      <a:r>
                        <a:rPr lang="en-GB" sz="1400" dirty="0" err="1">
                          <a:effectLst/>
                        </a:rPr>
                        <a:t>bağlantı</a:t>
                      </a:r>
                      <a:r>
                        <a:rPr lang="en-GB" sz="1400" dirty="0">
                          <a:effectLst/>
                        </a:rPr>
                        <a:t> </a:t>
                      </a:r>
                      <a:r>
                        <a:rPr lang="en-GB" sz="1400" dirty="0" err="1">
                          <a:effectLst/>
                        </a:rPr>
                        <a:t>kurabilen</a:t>
                      </a:r>
                      <a:r>
                        <a:rPr lang="en-GB" sz="1400" dirty="0">
                          <a:effectLst/>
                        </a:rPr>
                        <a:t> </a:t>
                      </a:r>
                      <a:r>
                        <a:rPr lang="en-GB" sz="1400" dirty="0" err="1">
                          <a:effectLst/>
                        </a:rPr>
                        <a:t>teknolojiler</a:t>
                      </a:r>
                      <a:r>
                        <a:rPr lang="en-GB" sz="1400" dirty="0">
                          <a:effectLst/>
                        </a:rPr>
                        <a:t> </a:t>
                      </a:r>
                      <a:r>
                        <a:rPr lang="en-GB" sz="1400" dirty="0" err="1">
                          <a:effectLst/>
                        </a:rPr>
                        <a:t>sınıfın</a:t>
                      </a:r>
                      <a:r>
                        <a:rPr lang="en-GB" sz="1400" dirty="0">
                          <a:effectLst/>
                        </a:rPr>
                        <a:t> </a:t>
                      </a:r>
                      <a:r>
                        <a:rPr lang="en-GB" sz="1400" dirty="0" err="1">
                          <a:effectLst/>
                        </a:rPr>
                        <a:t>ötesinde</a:t>
                      </a:r>
                      <a:r>
                        <a:rPr lang="en-GB" sz="1400" dirty="0">
                          <a:effectLst/>
                        </a:rPr>
                        <a:t> </a:t>
                      </a:r>
                      <a:r>
                        <a:rPr lang="en-GB" sz="1400" dirty="0" err="1">
                          <a:effectLst/>
                        </a:rPr>
                        <a:t>öğrencinin</a:t>
                      </a:r>
                      <a:r>
                        <a:rPr lang="en-GB" sz="1400" dirty="0">
                          <a:effectLst/>
                        </a:rPr>
                        <a:t> </a:t>
                      </a:r>
                      <a:r>
                        <a:rPr lang="en-GB" sz="1400" dirty="0" err="1" smtClean="0">
                          <a:effectLst/>
                        </a:rPr>
                        <a:t>tercih</a:t>
                      </a:r>
                      <a:r>
                        <a:rPr lang="tr-TR" sz="1400" dirty="0" err="1" smtClean="0">
                          <a:effectLst/>
                        </a:rPr>
                        <a:t>lerini</a:t>
                      </a:r>
                      <a:r>
                        <a:rPr lang="en-GB" sz="1400" dirty="0" smtClean="0">
                          <a:effectLst/>
                        </a:rPr>
                        <a:t> </a:t>
                      </a:r>
                      <a:r>
                        <a:rPr lang="en-GB" sz="1400" dirty="0" err="1">
                          <a:effectLst/>
                        </a:rPr>
                        <a:t>ve</a:t>
                      </a:r>
                      <a:r>
                        <a:rPr lang="en-GB" sz="1400" dirty="0">
                          <a:effectLst/>
                        </a:rPr>
                        <a:t> </a:t>
                      </a:r>
                      <a:r>
                        <a:rPr lang="en-GB" sz="1400" dirty="0" err="1" smtClean="0">
                          <a:effectLst/>
                        </a:rPr>
                        <a:t>kişiselleştirme</a:t>
                      </a:r>
                      <a:r>
                        <a:rPr lang="tr-TR" sz="1400" dirty="0" smtClean="0">
                          <a:effectLst/>
                        </a:rPr>
                        <a:t>sini</a:t>
                      </a:r>
                      <a:r>
                        <a:rPr lang="en-GB" sz="1400" dirty="0" smtClean="0">
                          <a:effectLst/>
                        </a:rPr>
                        <a:t> </a:t>
                      </a:r>
                      <a:r>
                        <a:rPr lang="en-GB" sz="1400" dirty="0" err="1">
                          <a:effectLst/>
                        </a:rPr>
                        <a:t>destekler</a:t>
                      </a:r>
                      <a:r>
                        <a:rPr lang="en-GB" sz="1400" dirty="0">
                          <a:effectLst/>
                        </a:rPr>
                        <a:t>.</a:t>
                      </a:r>
                      <a:endParaRPr lang="tr-TR" sz="1400" dirty="0">
                        <a:effectLst/>
                      </a:endParaRPr>
                    </a:p>
                    <a:p>
                      <a:pPr marL="285750" indent="-285750">
                        <a:lnSpc>
                          <a:spcPct val="115000"/>
                        </a:lnSpc>
                        <a:spcAft>
                          <a:spcPts val="0"/>
                        </a:spcAft>
                        <a:buFont typeface="Arial" panose="020B0604020202020204" pitchFamily="34" charset="0"/>
                        <a:buChar char="•"/>
                      </a:pPr>
                      <a:r>
                        <a:rPr lang="en-GB" sz="1400" dirty="0" err="1">
                          <a:effectLst/>
                        </a:rPr>
                        <a:t>Öğretim</a:t>
                      </a:r>
                      <a:r>
                        <a:rPr lang="en-GB" sz="1400" dirty="0">
                          <a:effectLst/>
                        </a:rPr>
                        <a:t> </a:t>
                      </a:r>
                      <a:r>
                        <a:rPr lang="en-GB" sz="1400" dirty="0" err="1">
                          <a:effectLst/>
                        </a:rPr>
                        <a:t>ve</a:t>
                      </a:r>
                      <a:r>
                        <a:rPr lang="en-GB" sz="1400" dirty="0">
                          <a:effectLst/>
                        </a:rPr>
                        <a:t> </a:t>
                      </a:r>
                      <a:r>
                        <a:rPr lang="en-GB" sz="1400" dirty="0" err="1">
                          <a:effectLst/>
                        </a:rPr>
                        <a:t>öğrenme</a:t>
                      </a:r>
                      <a:r>
                        <a:rPr lang="en-GB" sz="1400" dirty="0">
                          <a:effectLst/>
                        </a:rPr>
                        <a:t> </a:t>
                      </a:r>
                      <a:r>
                        <a:rPr lang="en-GB" sz="1400" dirty="0" err="1">
                          <a:effectLst/>
                        </a:rPr>
                        <a:t>öğrenci</a:t>
                      </a:r>
                      <a:r>
                        <a:rPr lang="en-GB" sz="1400" dirty="0">
                          <a:effectLst/>
                        </a:rPr>
                        <a:t> </a:t>
                      </a:r>
                      <a:r>
                        <a:rPr lang="en-GB" sz="1400" dirty="0" err="1">
                          <a:effectLst/>
                        </a:rPr>
                        <a:t>etrafında</a:t>
                      </a:r>
                      <a:r>
                        <a:rPr lang="en-GB" sz="1400" dirty="0">
                          <a:effectLst/>
                        </a:rPr>
                        <a:t> </a:t>
                      </a:r>
                      <a:r>
                        <a:rPr lang="en-GB" sz="1400" dirty="0" err="1">
                          <a:effectLst/>
                        </a:rPr>
                        <a:t>dağıtılır</a:t>
                      </a:r>
                      <a:r>
                        <a:rPr lang="en-GB" sz="1400" dirty="0">
                          <a:effectLst/>
                        </a:rPr>
                        <a:t>, </a:t>
                      </a:r>
                      <a:r>
                        <a:rPr lang="en-GB" sz="1400" dirty="0" err="1">
                          <a:effectLst/>
                        </a:rPr>
                        <a:t>bağlanır</a:t>
                      </a:r>
                      <a:r>
                        <a:rPr lang="en-GB" sz="1400" dirty="0">
                          <a:effectLst/>
                        </a:rPr>
                        <a:t> </a:t>
                      </a:r>
                      <a:r>
                        <a:rPr lang="en-GB" sz="1400" dirty="0" err="1">
                          <a:effectLst/>
                        </a:rPr>
                        <a:t>ve</a:t>
                      </a:r>
                      <a:r>
                        <a:rPr lang="en-GB" sz="1400" dirty="0">
                          <a:effectLst/>
                        </a:rPr>
                        <a:t> organize </a:t>
                      </a:r>
                      <a:r>
                        <a:rPr lang="en-GB" sz="1400" dirty="0" err="1">
                          <a:effectLst/>
                        </a:rPr>
                        <a:t>edilir</a:t>
                      </a:r>
                      <a:r>
                        <a:rPr lang="en-GB" sz="1400" dirty="0">
                          <a:effectLst/>
                        </a:rPr>
                        <a:t>.</a:t>
                      </a:r>
                      <a:endParaRPr lang="tr-TR" sz="1400" dirty="0">
                        <a:effectLst/>
                      </a:endParaRPr>
                    </a:p>
                    <a:p>
                      <a:pPr marL="285750" indent="-285750">
                        <a:lnSpc>
                          <a:spcPct val="115000"/>
                        </a:lnSpc>
                        <a:spcAft>
                          <a:spcPts val="0"/>
                        </a:spcAft>
                        <a:buFont typeface="Arial" panose="020B0604020202020204" pitchFamily="34" charset="0"/>
                        <a:buChar char="•"/>
                      </a:pPr>
                      <a:r>
                        <a:rPr lang="en-GB" sz="1400" dirty="0" err="1">
                          <a:effectLst/>
                        </a:rPr>
                        <a:t>Öğrenciler</a:t>
                      </a:r>
                      <a:r>
                        <a:rPr lang="en-GB" sz="1400" dirty="0">
                          <a:effectLst/>
                        </a:rPr>
                        <a:t> </a:t>
                      </a:r>
                      <a:r>
                        <a:rPr lang="en-GB" sz="1400" dirty="0" err="1">
                          <a:effectLst/>
                        </a:rPr>
                        <a:t>kendi</a:t>
                      </a:r>
                      <a:r>
                        <a:rPr lang="en-GB" sz="1400" dirty="0">
                          <a:effectLst/>
                        </a:rPr>
                        <a:t> </a:t>
                      </a:r>
                      <a:r>
                        <a:rPr lang="en-GB" sz="1400" dirty="0" err="1">
                          <a:effectLst/>
                        </a:rPr>
                        <a:t>öğrenmelerini</a:t>
                      </a:r>
                      <a:r>
                        <a:rPr lang="en-GB" sz="1400" dirty="0">
                          <a:effectLst/>
                        </a:rPr>
                        <a:t> </a:t>
                      </a:r>
                      <a:r>
                        <a:rPr lang="en-GB" sz="1400" dirty="0" err="1">
                          <a:effectLst/>
                        </a:rPr>
                        <a:t>yönetmek</a:t>
                      </a:r>
                      <a:r>
                        <a:rPr lang="en-GB" sz="1400" dirty="0">
                          <a:effectLst/>
                        </a:rPr>
                        <a:t> </a:t>
                      </a:r>
                      <a:r>
                        <a:rPr lang="en-GB" sz="1400" dirty="0" err="1">
                          <a:effectLst/>
                        </a:rPr>
                        <a:t>için</a:t>
                      </a:r>
                      <a:r>
                        <a:rPr lang="en-GB" sz="1400" dirty="0">
                          <a:effectLst/>
                        </a:rPr>
                        <a:t> </a:t>
                      </a:r>
                      <a:r>
                        <a:rPr lang="en-GB" sz="1400" dirty="0" err="1">
                          <a:effectLst/>
                        </a:rPr>
                        <a:t>teknolojiyi</a:t>
                      </a:r>
                      <a:r>
                        <a:rPr lang="en-GB" sz="1400" dirty="0">
                          <a:effectLst/>
                        </a:rPr>
                        <a:t> </a:t>
                      </a:r>
                      <a:r>
                        <a:rPr lang="en-GB" sz="1400" dirty="0" err="1">
                          <a:effectLst/>
                        </a:rPr>
                        <a:t>kullanarak</a:t>
                      </a:r>
                      <a:r>
                        <a:rPr lang="en-GB" sz="1400" dirty="0">
                          <a:effectLst/>
                        </a:rPr>
                        <a:t> </a:t>
                      </a:r>
                      <a:r>
                        <a:rPr lang="en-GB" sz="1400" dirty="0" err="1">
                          <a:effectLst/>
                        </a:rPr>
                        <a:t>öğrenmeyi</a:t>
                      </a:r>
                      <a:r>
                        <a:rPr lang="en-GB" sz="1400" dirty="0">
                          <a:effectLst/>
                        </a:rPr>
                        <a:t> </a:t>
                      </a:r>
                      <a:r>
                        <a:rPr lang="en-GB" sz="1400" dirty="0" err="1">
                          <a:effectLst/>
                        </a:rPr>
                        <a:t>kontrol</a:t>
                      </a:r>
                      <a:r>
                        <a:rPr lang="en-GB" sz="1400" dirty="0">
                          <a:effectLst/>
                        </a:rPr>
                        <a:t> </a:t>
                      </a:r>
                      <a:r>
                        <a:rPr lang="en-GB" sz="1400" dirty="0" err="1">
                          <a:effectLst/>
                        </a:rPr>
                        <a:t>altına</a:t>
                      </a:r>
                      <a:r>
                        <a:rPr lang="en-GB" sz="1400" dirty="0">
                          <a:effectLst/>
                        </a:rPr>
                        <a:t> </a:t>
                      </a:r>
                      <a:r>
                        <a:rPr lang="en-GB" sz="1400" dirty="0" err="1">
                          <a:effectLst/>
                        </a:rPr>
                        <a:t>alır</a:t>
                      </a:r>
                      <a:r>
                        <a:rPr lang="en-GB" sz="1400" dirty="0">
                          <a:effectLst/>
                        </a:rPr>
                        <a:t>.</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tc>
              </a:tr>
              <a:tr h="936872">
                <a:tc>
                  <a:txBody>
                    <a:bodyPr/>
                    <a:lstStyle/>
                    <a:p>
                      <a:pPr algn="ctr">
                        <a:lnSpc>
                          <a:spcPct val="115000"/>
                        </a:lnSpc>
                        <a:spcAft>
                          <a:spcPts val="0"/>
                        </a:spcAft>
                      </a:pPr>
                      <a:r>
                        <a:rPr lang="tr-TR" sz="1400" dirty="0">
                          <a:effectLst/>
                        </a:rPr>
                        <a:t>3 </a:t>
                      </a:r>
                      <a:r>
                        <a:rPr lang="en-GB" sz="1400" dirty="0" err="1">
                          <a:effectLst/>
                        </a:rPr>
                        <a:t>Geliştirmek</a:t>
                      </a:r>
                      <a:endParaRPr lang="tr-TR" sz="1400" dirty="0">
                        <a:effectLst/>
                      </a:endParaRPr>
                    </a:p>
                    <a:p>
                      <a:pPr algn="ctr">
                        <a:lnSpc>
                          <a:spcPct val="115000"/>
                        </a:lnSpc>
                        <a:spcAft>
                          <a:spcPts val="0"/>
                        </a:spcAft>
                      </a:pPr>
                      <a:r>
                        <a:rPr lang="en-GB" sz="1400" dirty="0" err="1">
                          <a:effectLst/>
                        </a:rPr>
                        <a:t>Süreci</a:t>
                      </a:r>
                      <a:r>
                        <a:rPr lang="en-GB" sz="1400" dirty="0">
                          <a:effectLst/>
                        </a:rPr>
                        <a:t> </a:t>
                      </a:r>
                      <a:r>
                        <a:rPr lang="en-GB" sz="1400" dirty="0" err="1">
                          <a:effectLst/>
                        </a:rPr>
                        <a:t>yeniden</a:t>
                      </a:r>
                      <a:r>
                        <a:rPr lang="en-GB" sz="1400" dirty="0">
                          <a:effectLst/>
                        </a:rPr>
                        <a:t> </a:t>
                      </a:r>
                      <a:r>
                        <a:rPr lang="en-GB" sz="1400" dirty="0" err="1">
                          <a:effectLst/>
                        </a:rPr>
                        <a:t>tasarlama</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nchor="ctr"/>
                </a:tc>
                <a:tc>
                  <a:txBody>
                    <a:bodyPr/>
                    <a:lstStyle/>
                    <a:p>
                      <a:pPr marL="285750" indent="-285750">
                        <a:lnSpc>
                          <a:spcPct val="115000"/>
                        </a:lnSpc>
                        <a:spcAft>
                          <a:spcPts val="0"/>
                        </a:spcAft>
                        <a:buFont typeface="Arial" panose="020B0604020202020204" pitchFamily="34" charset="0"/>
                        <a:buChar char="•"/>
                      </a:pPr>
                      <a:r>
                        <a:rPr lang="tr-TR" sz="1400" dirty="0" smtClean="0">
                          <a:effectLst/>
                        </a:rPr>
                        <a:t>Teknoloji, öğrenmeye</a:t>
                      </a:r>
                      <a:r>
                        <a:rPr lang="tr-TR" sz="1400" baseline="0" dirty="0" smtClean="0">
                          <a:effectLst/>
                        </a:rPr>
                        <a:t> ve kavramaya dayanak olması için </a:t>
                      </a:r>
                      <a:r>
                        <a:rPr lang="en-GB" sz="1400" dirty="0" smtClean="0">
                          <a:effectLst/>
                        </a:rPr>
                        <a:t>'</a:t>
                      </a:r>
                      <a:r>
                        <a:rPr lang="en-GB" sz="1400" dirty="0" err="1" smtClean="0">
                          <a:effectLst/>
                        </a:rPr>
                        <a:t>yeniden</a:t>
                      </a:r>
                      <a:r>
                        <a:rPr lang="en-GB" sz="1400" dirty="0" smtClean="0">
                          <a:effectLst/>
                        </a:rPr>
                        <a:t> </a:t>
                      </a:r>
                      <a:r>
                        <a:rPr lang="en-GB" sz="1400" dirty="0" err="1" smtClean="0">
                          <a:effectLst/>
                        </a:rPr>
                        <a:t>tasarlan</a:t>
                      </a:r>
                      <a:r>
                        <a:rPr lang="tr-TR" sz="1400" dirty="0" err="1" smtClean="0">
                          <a:effectLst/>
                        </a:rPr>
                        <a:t>ır</a:t>
                      </a:r>
                      <a:r>
                        <a:rPr lang="en-GB" sz="1400" dirty="0" smtClean="0">
                          <a:effectLst/>
                        </a:rPr>
                        <a:t>' </a:t>
                      </a:r>
                      <a:endParaRPr lang="tr-TR" sz="1400" dirty="0">
                        <a:effectLst/>
                      </a:endParaRPr>
                    </a:p>
                    <a:p>
                      <a:pPr marL="285750" indent="-285750">
                        <a:lnSpc>
                          <a:spcPct val="115000"/>
                        </a:lnSpc>
                        <a:spcAft>
                          <a:spcPts val="0"/>
                        </a:spcAft>
                        <a:buFont typeface="Arial" panose="020B0604020202020204" pitchFamily="34" charset="0"/>
                        <a:buChar char="•"/>
                      </a:pPr>
                      <a:r>
                        <a:rPr lang="en-GB" sz="1400" dirty="0" err="1" smtClean="0">
                          <a:effectLst/>
                        </a:rPr>
                        <a:t>Kurumsal</a:t>
                      </a:r>
                      <a:r>
                        <a:rPr lang="en-GB" sz="1400" dirty="0" smtClean="0">
                          <a:effectLst/>
                        </a:rPr>
                        <a:t> </a:t>
                      </a:r>
                      <a:r>
                        <a:rPr lang="en-GB" sz="1400" dirty="0">
                          <a:effectLst/>
                        </a:rPr>
                        <a:t>- </a:t>
                      </a:r>
                      <a:r>
                        <a:rPr lang="en-GB" sz="1400" dirty="0" err="1">
                          <a:effectLst/>
                        </a:rPr>
                        <a:t>yerleşik</a:t>
                      </a:r>
                      <a:r>
                        <a:rPr lang="en-GB" sz="1400" dirty="0">
                          <a:effectLst/>
                        </a:rPr>
                        <a:t> </a:t>
                      </a:r>
                      <a:r>
                        <a:rPr lang="en-GB" sz="1400" dirty="0" err="1">
                          <a:effectLst/>
                        </a:rPr>
                        <a:t>teknoloji</a:t>
                      </a:r>
                      <a:r>
                        <a:rPr lang="en-GB" sz="1400" dirty="0">
                          <a:effectLst/>
                        </a:rPr>
                        <a:t>; </a:t>
                      </a:r>
                      <a:r>
                        <a:rPr lang="en-GB" sz="1400" dirty="0" err="1">
                          <a:effectLst/>
                        </a:rPr>
                        <a:t>öğretme</a:t>
                      </a:r>
                      <a:r>
                        <a:rPr lang="en-GB" sz="1400" dirty="0">
                          <a:effectLst/>
                        </a:rPr>
                        <a:t>, </a:t>
                      </a:r>
                      <a:r>
                        <a:rPr lang="en-GB" sz="1400" dirty="0" err="1">
                          <a:effectLst/>
                        </a:rPr>
                        <a:t>öğrenme</a:t>
                      </a:r>
                      <a:r>
                        <a:rPr lang="en-GB" sz="1400" dirty="0">
                          <a:effectLst/>
                        </a:rPr>
                        <a:t> </a:t>
                      </a:r>
                      <a:r>
                        <a:rPr lang="en-GB" sz="1400" dirty="0" err="1">
                          <a:effectLst/>
                        </a:rPr>
                        <a:t>ve</a:t>
                      </a:r>
                      <a:r>
                        <a:rPr lang="en-GB" sz="1400" dirty="0">
                          <a:effectLst/>
                        </a:rPr>
                        <a:t> </a:t>
                      </a:r>
                      <a:r>
                        <a:rPr lang="en-GB" sz="1400" dirty="0" err="1">
                          <a:effectLst/>
                        </a:rPr>
                        <a:t>değerlendirme</a:t>
                      </a:r>
                      <a:r>
                        <a:rPr lang="en-GB" sz="1400" dirty="0">
                          <a:effectLst/>
                        </a:rPr>
                        <a:t> </a:t>
                      </a:r>
                      <a:r>
                        <a:rPr lang="en-GB" sz="1400" dirty="0" err="1">
                          <a:effectLst/>
                        </a:rPr>
                        <a:t>için</a:t>
                      </a:r>
                      <a:r>
                        <a:rPr lang="en-GB" sz="1400" dirty="0">
                          <a:effectLst/>
                        </a:rPr>
                        <a:t> </a:t>
                      </a:r>
                      <a:r>
                        <a:rPr lang="en-GB" sz="1400" dirty="0" err="1">
                          <a:effectLst/>
                        </a:rPr>
                        <a:t>entegre</a:t>
                      </a:r>
                      <a:r>
                        <a:rPr lang="en-GB" sz="1400" dirty="0">
                          <a:effectLst/>
                        </a:rPr>
                        <a:t> </a:t>
                      </a:r>
                      <a:r>
                        <a:rPr lang="en-GB" sz="1400" dirty="0" err="1">
                          <a:effectLst/>
                        </a:rPr>
                        <a:t>bir</a:t>
                      </a:r>
                      <a:r>
                        <a:rPr lang="en-GB" sz="1400" dirty="0">
                          <a:effectLst/>
                        </a:rPr>
                        <a:t> </a:t>
                      </a:r>
                      <a:r>
                        <a:rPr lang="en-GB" sz="1400" dirty="0" err="1">
                          <a:effectLst/>
                        </a:rPr>
                        <a:t>yaklaşım</a:t>
                      </a:r>
                      <a:r>
                        <a:rPr lang="en-GB" sz="1400" dirty="0">
                          <a:effectLst/>
                        </a:rPr>
                        <a:t> </a:t>
                      </a:r>
                      <a:r>
                        <a:rPr lang="en-GB" sz="1400" dirty="0" err="1">
                          <a:effectLst/>
                        </a:rPr>
                        <a:t>sağlayarak</a:t>
                      </a:r>
                      <a:r>
                        <a:rPr lang="en-GB" sz="1400" dirty="0">
                          <a:effectLst/>
                        </a:rPr>
                        <a:t> </a:t>
                      </a:r>
                      <a:r>
                        <a:rPr lang="en-GB" sz="1400" dirty="0" err="1">
                          <a:effectLst/>
                        </a:rPr>
                        <a:t>içerik</a:t>
                      </a:r>
                      <a:r>
                        <a:rPr lang="en-GB" sz="1400" dirty="0">
                          <a:effectLst/>
                        </a:rPr>
                        <a:t> </a:t>
                      </a:r>
                      <a:r>
                        <a:rPr lang="en-GB" sz="1400" dirty="0" err="1">
                          <a:effectLst/>
                        </a:rPr>
                        <a:t>ve</a:t>
                      </a:r>
                      <a:r>
                        <a:rPr lang="en-GB" sz="1400" dirty="0">
                          <a:effectLst/>
                        </a:rPr>
                        <a:t> </a:t>
                      </a:r>
                      <a:r>
                        <a:rPr lang="en-GB" sz="1400" dirty="0" err="1">
                          <a:effectLst/>
                        </a:rPr>
                        <a:t>veri</a:t>
                      </a:r>
                      <a:r>
                        <a:rPr lang="en-GB" sz="1400" dirty="0">
                          <a:effectLst/>
                        </a:rPr>
                        <a:t> </a:t>
                      </a:r>
                      <a:r>
                        <a:rPr lang="en-GB" sz="1400" dirty="0" err="1">
                          <a:effectLst/>
                        </a:rPr>
                        <a:t>akışını</a:t>
                      </a:r>
                      <a:r>
                        <a:rPr lang="en-GB" sz="1400" dirty="0">
                          <a:effectLst/>
                        </a:rPr>
                        <a:t> </a:t>
                      </a:r>
                      <a:r>
                        <a:rPr lang="en-GB" sz="1400" dirty="0" err="1">
                          <a:effectLst/>
                        </a:rPr>
                        <a:t>destekler</a:t>
                      </a:r>
                      <a:endParaRPr lang="tr-TR" sz="1400" dirty="0">
                        <a:effectLst/>
                      </a:endParaRPr>
                    </a:p>
                    <a:p>
                      <a:pPr marL="285750" indent="-285750">
                        <a:lnSpc>
                          <a:spcPct val="115000"/>
                        </a:lnSpc>
                        <a:spcAft>
                          <a:spcPts val="0"/>
                        </a:spcAft>
                        <a:buFont typeface="Arial" panose="020B0604020202020204" pitchFamily="34" charset="0"/>
                        <a:buChar char="•"/>
                      </a:pPr>
                      <a:r>
                        <a:rPr lang="tr-TR" sz="1400" dirty="0" smtClean="0">
                          <a:effectLst/>
                        </a:rPr>
                        <a:t>Öğrenen,</a:t>
                      </a:r>
                      <a:r>
                        <a:rPr lang="tr-TR" sz="1400" baseline="0" dirty="0" smtClean="0">
                          <a:effectLst/>
                        </a:rPr>
                        <a:t> m</a:t>
                      </a:r>
                      <a:r>
                        <a:rPr lang="en-GB" sz="1400" dirty="0" err="1" smtClean="0">
                          <a:effectLst/>
                        </a:rPr>
                        <a:t>odellemek</a:t>
                      </a:r>
                      <a:r>
                        <a:rPr lang="en-GB" sz="1400" dirty="0" smtClean="0">
                          <a:effectLst/>
                        </a:rPr>
                        <a:t> </a:t>
                      </a:r>
                      <a:r>
                        <a:rPr lang="en-GB" sz="1400" dirty="0" err="1">
                          <a:effectLst/>
                        </a:rPr>
                        <a:t>ve</a:t>
                      </a:r>
                      <a:r>
                        <a:rPr lang="en-GB" sz="1400" dirty="0">
                          <a:effectLst/>
                        </a:rPr>
                        <a:t> </a:t>
                      </a:r>
                      <a:r>
                        <a:rPr lang="en-GB" sz="1400" dirty="0" err="1">
                          <a:effectLst/>
                        </a:rPr>
                        <a:t>oluşturmak</a:t>
                      </a:r>
                      <a:r>
                        <a:rPr lang="en-GB" sz="1400" dirty="0">
                          <a:effectLst/>
                        </a:rPr>
                        <a:t> </a:t>
                      </a:r>
                      <a:r>
                        <a:rPr lang="en-GB" sz="1400" dirty="0" err="1">
                          <a:effectLst/>
                        </a:rPr>
                        <a:t>için</a:t>
                      </a:r>
                      <a:r>
                        <a:rPr lang="en-GB" sz="1400" dirty="0">
                          <a:effectLst/>
                        </a:rPr>
                        <a:t> </a:t>
                      </a:r>
                      <a:r>
                        <a:rPr lang="en-GB" sz="1400" dirty="0" err="1">
                          <a:effectLst/>
                        </a:rPr>
                        <a:t>ağ</a:t>
                      </a:r>
                      <a:r>
                        <a:rPr lang="en-GB" sz="1400" dirty="0">
                          <a:effectLst/>
                        </a:rPr>
                        <a:t> </a:t>
                      </a:r>
                      <a:r>
                        <a:rPr lang="en-GB" sz="1400" dirty="0" err="1">
                          <a:effectLst/>
                        </a:rPr>
                        <a:t>bağlantılı</a:t>
                      </a:r>
                      <a:r>
                        <a:rPr lang="en-GB" sz="1400" dirty="0">
                          <a:effectLst/>
                        </a:rPr>
                        <a:t> </a:t>
                      </a:r>
                      <a:r>
                        <a:rPr lang="en-GB" sz="1400" dirty="0" err="1">
                          <a:effectLst/>
                        </a:rPr>
                        <a:t>teknolojileri</a:t>
                      </a:r>
                      <a:r>
                        <a:rPr lang="en-GB" sz="1400" dirty="0">
                          <a:effectLst/>
                        </a:rPr>
                        <a:t> </a:t>
                      </a:r>
                      <a:r>
                        <a:rPr lang="en-GB" sz="1400" dirty="0" err="1">
                          <a:effectLst/>
                        </a:rPr>
                        <a:t>kullanan</a:t>
                      </a:r>
                      <a:r>
                        <a:rPr lang="en-GB" sz="1400" dirty="0">
                          <a:effectLst/>
                        </a:rPr>
                        <a:t> </a:t>
                      </a:r>
                      <a:r>
                        <a:rPr lang="en-GB" sz="1400" dirty="0" smtClean="0">
                          <a:effectLst/>
                        </a:rPr>
                        <a:t>'</a:t>
                      </a:r>
                      <a:r>
                        <a:rPr lang="en-GB" sz="1400" dirty="0" err="1" smtClean="0">
                          <a:effectLst/>
                        </a:rPr>
                        <a:t>yapımcı</a:t>
                      </a:r>
                      <a:r>
                        <a:rPr lang="en-GB" sz="1400" dirty="0" smtClean="0">
                          <a:effectLst/>
                        </a:rPr>
                        <a:t>‘</a:t>
                      </a:r>
                      <a:r>
                        <a:rPr lang="tr-TR" sz="1400" baseline="0" dirty="0" smtClean="0">
                          <a:effectLst/>
                        </a:rPr>
                        <a:t> rolündedir.</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tc>
              </a:tr>
              <a:tr h="583506">
                <a:tc>
                  <a:txBody>
                    <a:bodyPr/>
                    <a:lstStyle/>
                    <a:p>
                      <a:pPr algn="ctr">
                        <a:lnSpc>
                          <a:spcPct val="115000"/>
                        </a:lnSpc>
                        <a:spcAft>
                          <a:spcPts val="0"/>
                        </a:spcAft>
                      </a:pPr>
                      <a:r>
                        <a:rPr lang="tr-TR" sz="1400" dirty="0">
                          <a:effectLst/>
                        </a:rPr>
                        <a:t>2 Zenginleştirmek</a:t>
                      </a:r>
                    </a:p>
                    <a:p>
                      <a:pPr algn="ctr">
                        <a:lnSpc>
                          <a:spcPct val="115000"/>
                        </a:lnSpc>
                        <a:spcAft>
                          <a:spcPts val="0"/>
                        </a:spcAft>
                      </a:pPr>
                      <a:r>
                        <a:rPr lang="en-GB" sz="1400" dirty="0" err="1">
                          <a:effectLst/>
                        </a:rPr>
                        <a:t>İç</a:t>
                      </a:r>
                      <a:r>
                        <a:rPr lang="en-GB" sz="1400" dirty="0">
                          <a:effectLst/>
                        </a:rPr>
                        <a:t> </a:t>
                      </a:r>
                      <a:r>
                        <a:rPr lang="en-GB" sz="1400" dirty="0" err="1">
                          <a:effectLst/>
                        </a:rPr>
                        <a:t>Koordinasyon</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nchor="ctr"/>
                </a:tc>
                <a:tc>
                  <a:txBody>
                    <a:bodyPr/>
                    <a:lstStyle/>
                    <a:p>
                      <a:pPr marL="285750" indent="-285750">
                        <a:lnSpc>
                          <a:spcPct val="115000"/>
                        </a:lnSpc>
                        <a:spcAft>
                          <a:spcPts val="0"/>
                        </a:spcAft>
                        <a:buFont typeface="Arial" panose="020B0604020202020204" pitchFamily="34" charset="0"/>
                        <a:buChar char="•"/>
                      </a:pPr>
                      <a:r>
                        <a:rPr lang="tr-TR" sz="1400" dirty="0" smtClean="0">
                          <a:effectLst/>
                        </a:rPr>
                        <a:t>Teknoloji, s</a:t>
                      </a:r>
                      <a:r>
                        <a:rPr lang="en-GB" sz="1400" dirty="0" err="1" smtClean="0">
                          <a:effectLst/>
                        </a:rPr>
                        <a:t>ınıf</a:t>
                      </a:r>
                      <a:r>
                        <a:rPr lang="en-GB" sz="1400" dirty="0" smtClean="0">
                          <a:effectLst/>
                        </a:rPr>
                        <a:t> </a:t>
                      </a:r>
                      <a:r>
                        <a:rPr lang="en-GB" sz="1400" dirty="0" err="1">
                          <a:effectLst/>
                        </a:rPr>
                        <a:t>içinde</a:t>
                      </a:r>
                      <a:r>
                        <a:rPr lang="en-GB" sz="1400" dirty="0">
                          <a:effectLst/>
                        </a:rPr>
                        <a:t> </a:t>
                      </a:r>
                      <a:r>
                        <a:rPr lang="en-GB" sz="1400" dirty="0" err="1">
                          <a:effectLst/>
                        </a:rPr>
                        <a:t>farklı</a:t>
                      </a:r>
                      <a:r>
                        <a:rPr lang="en-GB" sz="1400" dirty="0">
                          <a:effectLst/>
                        </a:rPr>
                        <a:t> </a:t>
                      </a:r>
                      <a:r>
                        <a:rPr lang="en-GB" sz="1400" dirty="0" err="1">
                          <a:effectLst/>
                        </a:rPr>
                        <a:t>olanaklar</a:t>
                      </a:r>
                      <a:r>
                        <a:rPr lang="en-GB" sz="1400" dirty="0">
                          <a:effectLst/>
                        </a:rPr>
                        <a:t> </a:t>
                      </a:r>
                      <a:r>
                        <a:rPr lang="en-GB" sz="1400" dirty="0" err="1">
                          <a:effectLst/>
                        </a:rPr>
                        <a:t>sunmak</a:t>
                      </a:r>
                      <a:r>
                        <a:rPr lang="en-GB" sz="1400" dirty="0">
                          <a:effectLst/>
                        </a:rPr>
                        <a:t> </a:t>
                      </a:r>
                      <a:r>
                        <a:rPr lang="en-GB" sz="1400" dirty="0" err="1">
                          <a:effectLst/>
                        </a:rPr>
                        <a:t>için</a:t>
                      </a:r>
                      <a:r>
                        <a:rPr lang="en-GB" sz="1400" dirty="0">
                          <a:effectLst/>
                        </a:rPr>
                        <a:t> </a:t>
                      </a:r>
                      <a:r>
                        <a:rPr lang="en-GB" sz="1400" dirty="0" err="1">
                          <a:effectLst/>
                        </a:rPr>
                        <a:t>etkileşimli</a:t>
                      </a:r>
                      <a:r>
                        <a:rPr lang="en-GB" sz="1400" dirty="0">
                          <a:effectLst/>
                        </a:rPr>
                        <a:t> </a:t>
                      </a:r>
                      <a:r>
                        <a:rPr lang="en-GB" sz="1400" dirty="0" err="1">
                          <a:effectLst/>
                        </a:rPr>
                        <a:t>bir</a:t>
                      </a:r>
                      <a:r>
                        <a:rPr lang="en-GB" sz="1400" dirty="0">
                          <a:effectLst/>
                        </a:rPr>
                        <a:t> </a:t>
                      </a:r>
                      <a:r>
                        <a:rPr lang="en-GB" sz="1400" dirty="0" err="1">
                          <a:effectLst/>
                        </a:rPr>
                        <a:t>şekilde</a:t>
                      </a:r>
                      <a:r>
                        <a:rPr lang="en-GB" sz="1400" dirty="0">
                          <a:effectLst/>
                        </a:rPr>
                        <a:t> </a:t>
                      </a:r>
                      <a:r>
                        <a:rPr lang="en-GB" sz="1400" dirty="0" err="1" smtClean="0">
                          <a:effectLst/>
                        </a:rPr>
                        <a:t>kullanıl</a:t>
                      </a:r>
                      <a:r>
                        <a:rPr lang="tr-TR" sz="1400" dirty="0" smtClean="0">
                          <a:effectLst/>
                        </a:rPr>
                        <a:t>anılır</a:t>
                      </a:r>
                      <a:endParaRPr lang="tr-TR" sz="1400" dirty="0">
                        <a:effectLst/>
                      </a:endParaRPr>
                    </a:p>
                    <a:p>
                      <a:pPr marL="285750" indent="-285750">
                        <a:lnSpc>
                          <a:spcPct val="115000"/>
                        </a:lnSpc>
                        <a:spcAft>
                          <a:spcPts val="0"/>
                        </a:spcAft>
                        <a:buFont typeface="Arial" panose="020B0604020202020204" pitchFamily="34" charset="0"/>
                        <a:buChar char="•"/>
                      </a:pPr>
                      <a:r>
                        <a:rPr lang="en-GB" sz="1400" dirty="0" err="1" smtClean="0">
                          <a:effectLst/>
                        </a:rPr>
                        <a:t>Teknoloji</a:t>
                      </a:r>
                      <a:r>
                        <a:rPr lang="tr-TR" sz="1400" dirty="0" smtClean="0">
                          <a:effectLst/>
                        </a:rPr>
                        <a:t>,</a:t>
                      </a:r>
                      <a:r>
                        <a:rPr lang="en-GB" sz="1400" dirty="0" smtClean="0">
                          <a:effectLst/>
                        </a:rPr>
                        <a:t> </a:t>
                      </a:r>
                      <a:r>
                        <a:rPr lang="en-GB" sz="1400" dirty="0" err="1">
                          <a:effectLst/>
                        </a:rPr>
                        <a:t>çok</a:t>
                      </a:r>
                      <a:r>
                        <a:rPr lang="en-GB" sz="1400" dirty="0">
                          <a:effectLst/>
                        </a:rPr>
                        <a:t> </a:t>
                      </a:r>
                      <a:r>
                        <a:rPr lang="en-GB" sz="1400" dirty="0" err="1">
                          <a:effectLst/>
                        </a:rPr>
                        <a:t>çeşitli</a:t>
                      </a:r>
                      <a:r>
                        <a:rPr lang="en-GB" sz="1400" dirty="0">
                          <a:effectLst/>
                        </a:rPr>
                        <a:t> </a:t>
                      </a:r>
                      <a:r>
                        <a:rPr lang="en-GB" sz="1400" dirty="0" err="1">
                          <a:effectLst/>
                        </a:rPr>
                        <a:t>öğrenme</a:t>
                      </a:r>
                      <a:r>
                        <a:rPr lang="en-GB" sz="1400" dirty="0">
                          <a:effectLst/>
                        </a:rPr>
                        <a:t> </a:t>
                      </a:r>
                      <a:r>
                        <a:rPr lang="en-GB" sz="1400" dirty="0" err="1">
                          <a:effectLst/>
                        </a:rPr>
                        <a:t>yollarını</a:t>
                      </a:r>
                      <a:r>
                        <a:rPr lang="en-GB" sz="1400" dirty="0">
                          <a:effectLst/>
                        </a:rPr>
                        <a:t> </a:t>
                      </a:r>
                      <a:r>
                        <a:rPr lang="en-GB" sz="1400" dirty="0" err="1">
                          <a:effectLst/>
                        </a:rPr>
                        <a:t>destekler</a:t>
                      </a:r>
                      <a:r>
                        <a:rPr lang="en-GB" sz="1400" dirty="0">
                          <a:effectLst/>
                        </a:rPr>
                        <a:t>.</a:t>
                      </a:r>
                      <a:endParaRPr lang="tr-TR" sz="1400" dirty="0">
                        <a:effectLst/>
                      </a:endParaRPr>
                    </a:p>
                    <a:p>
                      <a:pPr marL="285750" indent="-285750">
                        <a:lnSpc>
                          <a:spcPct val="115000"/>
                        </a:lnSpc>
                        <a:spcAft>
                          <a:spcPts val="0"/>
                        </a:spcAft>
                        <a:buFont typeface="Arial" panose="020B0604020202020204" pitchFamily="34" charset="0"/>
                        <a:buChar char="•"/>
                      </a:pPr>
                      <a:r>
                        <a:rPr lang="tr-TR" sz="1400" dirty="0" smtClean="0">
                          <a:effectLst/>
                        </a:rPr>
                        <a:t>Öğrenen,</a:t>
                      </a:r>
                      <a:r>
                        <a:rPr lang="tr-TR" sz="1400" baseline="0" dirty="0" smtClean="0">
                          <a:effectLst/>
                        </a:rPr>
                        <a:t> </a:t>
                      </a:r>
                      <a:r>
                        <a:rPr lang="en-GB" sz="1400" dirty="0" err="1" smtClean="0">
                          <a:effectLst/>
                        </a:rPr>
                        <a:t>Teknoloji</a:t>
                      </a:r>
                      <a:r>
                        <a:rPr lang="tr-TR" sz="1400" dirty="0" smtClean="0">
                          <a:effectLst/>
                        </a:rPr>
                        <a:t>k</a:t>
                      </a:r>
                      <a:r>
                        <a:rPr lang="en-GB" sz="1400" dirty="0" smtClean="0">
                          <a:effectLst/>
                        </a:rPr>
                        <a:t> </a:t>
                      </a:r>
                      <a:r>
                        <a:rPr lang="en-GB" sz="1400" dirty="0" err="1">
                          <a:effectLst/>
                        </a:rPr>
                        <a:t>araçları</a:t>
                      </a:r>
                      <a:r>
                        <a:rPr lang="en-GB" sz="1400" dirty="0">
                          <a:effectLst/>
                        </a:rPr>
                        <a:t> </a:t>
                      </a:r>
                      <a:r>
                        <a:rPr lang="en-GB" sz="1400" dirty="0" err="1">
                          <a:effectLst/>
                        </a:rPr>
                        <a:t>ve</a:t>
                      </a:r>
                      <a:r>
                        <a:rPr lang="en-GB" sz="1400" dirty="0">
                          <a:effectLst/>
                        </a:rPr>
                        <a:t> </a:t>
                      </a:r>
                      <a:r>
                        <a:rPr lang="en-GB" sz="1400" dirty="0" err="1" smtClean="0">
                          <a:effectLst/>
                        </a:rPr>
                        <a:t>kaynakları</a:t>
                      </a:r>
                      <a:r>
                        <a:rPr lang="en-GB" sz="1400" dirty="0" smtClean="0">
                          <a:effectLst/>
                        </a:rPr>
                        <a:t> </a:t>
                      </a:r>
                      <a:r>
                        <a:rPr lang="en-GB" sz="1400" dirty="0">
                          <a:effectLst/>
                        </a:rPr>
                        <a:t>'</a:t>
                      </a:r>
                      <a:r>
                        <a:rPr lang="en-GB" sz="1400" dirty="0" err="1">
                          <a:effectLst/>
                        </a:rPr>
                        <a:t>kullanıcı</a:t>
                      </a:r>
                      <a:r>
                        <a:rPr lang="en-GB" sz="1400" dirty="0">
                          <a:effectLst/>
                        </a:rPr>
                        <a:t>' </a:t>
                      </a:r>
                      <a:r>
                        <a:rPr lang="tr-TR" sz="1400" dirty="0" smtClean="0">
                          <a:effectLst/>
                        </a:rPr>
                        <a:t>rolündedir.</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tc>
              </a:tr>
              <a:tr h="583506">
                <a:tc>
                  <a:txBody>
                    <a:bodyPr/>
                    <a:lstStyle/>
                    <a:p>
                      <a:pPr algn="ctr">
                        <a:lnSpc>
                          <a:spcPct val="115000"/>
                        </a:lnSpc>
                        <a:spcAft>
                          <a:spcPts val="0"/>
                        </a:spcAft>
                      </a:pPr>
                      <a:r>
                        <a:rPr lang="tr-TR" sz="1400" dirty="0">
                          <a:effectLst/>
                        </a:rPr>
                        <a:t>1 </a:t>
                      </a:r>
                      <a:r>
                        <a:rPr lang="en-GB" sz="1400" dirty="0" err="1">
                          <a:effectLst/>
                        </a:rPr>
                        <a:t>Değiştirmek</a:t>
                      </a:r>
                      <a:endParaRPr lang="tr-TR" sz="1400" dirty="0">
                        <a:effectLst/>
                      </a:endParaRPr>
                    </a:p>
                    <a:p>
                      <a:pPr algn="ctr">
                        <a:lnSpc>
                          <a:spcPct val="115000"/>
                        </a:lnSpc>
                        <a:spcAft>
                          <a:spcPts val="0"/>
                        </a:spcAft>
                      </a:pPr>
                      <a:r>
                        <a:rPr lang="en-GB" sz="1400" dirty="0" err="1">
                          <a:effectLst/>
                        </a:rPr>
                        <a:t>Lokal</a:t>
                      </a:r>
                      <a:r>
                        <a:rPr lang="en-GB" sz="1400" dirty="0">
                          <a:effectLst/>
                        </a:rPr>
                        <a:t> </a:t>
                      </a:r>
                      <a:r>
                        <a:rPr lang="en-GB" sz="1400" dirty="0" err="1">
                          <a:effectLst/>
                        </a:rPr>
                        <a:t>kullanım</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nchor="ctr"/>
                </a:tc>
                <a:tc>
                  <a:txBody>
                    <a:bodyPr/>
                    <a:lstStyle/>
                    <a:p>
                      <a:pPr marL="285750" indent="-285750">
                        <a:lnSpc>
                          <a:spcPct val="115000"/>
                        </a:lnSpc>
                        <a:spcAft>
                          <a:spcPts val="0"/>
                        </a:spcAft>
                        <a:buFont typeface="Arial" panose="020B0604020202020204" pitchFamily="34" charset="0"/>
                        <a:buChar char="•"/>
                      </a:pPr>
                      <a:r>
                        <a:rPr lang="en-GB" sz="1400" dirty="0" err="1">
                          <a:effectLst/>
                        </a:rPr>
                        <a:t>Teknoloji</a:t>
                      </a:r>
                      <a:r>
                        <a:rPr lang="en-GB" sz="1400" dirty="0">
                          <a:effectLst/>
                        </a:rPr>
                        <a:t> </a:t>
                      </a:r>
                      <a:r>
                        <a:rPr lang="en-GB" sz="1400" dirty="0" err="1">
                          <a:effectLst/>
                        </a:rPr>
                        <a:t>mevcut</a:t>
                      </a:r>
                      <a:r>
                        <a:rPr lang="en-GB" sz="1400" dirty="0">
                          <a:effectLst/>
                        </a:rPr>
                        <a:t> </a:t>
                      </a:r>
                      <a:r>
                        <a:rPr lang="en-GB" sz="1400" dirty="0" err="1">
                          <a:effectLst/>
                        </a:rPr>
                        <a:t>öğretim</a:t>
                      </a:r>
                      <a:r>
                        <a:rPr lang="en-GB" sz="1400" dirty="0">
                          <a:effectLst/>
                        </a:rPr>
                        <a:t> </a:t>
                      </a:r>
                      <a:r>
                        <a:rPr lang="en-GB" sz="1400" dirty="0" err="1">
                          <a:effectLst/>
                        </a:rPr>
                        <a:t>yaklaşımları</a:t>
                      </a:r>
                      <a:r>
                        <a:rPr lang="en-GB" sz="1400" dirty="0">
                          <a:effectLst/>
                        </a:rPr>
                        <a:t> </a:t>
                      </a:r>
                      <a:r>
                        <a:rPr lang="en-GB" sz="1400" dirty="0" err="1">
                          <a:effectLst/>
                        </a:rPr>
                        <a:t>içinde</a:t>
                      </a:r>
                      <a:r>
                        <a:rPr lang="en-GB" sz="1400" dirty="0">
                          <a:effectLst/>
                        </a:rPr>
                        <a:t> </a:t>
                      </a:r>
                      <a:r>
                        <a:rPr lang="en-GB" sz="1400" dirty="0" err="1">
                          <a:effectLst/>
                        </a:rPr>
                        <a:t>kullanılır</a:t>
                      </a:r>
                      <a:r>
                        <a:rPr lang="en-GB" sz="1400" dirty="0">
                          <a:effectLst/>
                        </a:rPr>
                        <a:t>.</a:t>
                      </a:r>
                      <a:endParaRPr lang="tr-TR" sz="1400" dirty="0">
                        <a:effectLst/>
                      </a:endParaRPr>
                    </a:p>
                    <a:p>
                      <a:pPr marL="285750" indent="-285750">
                        <a:lnSpc>
                          <a:spcPct val="115000"/>
                        </a:lnSpc>
                        <a:spcAft>
                          <a:spcPts val="0"/>
                        </a:spcAft>
                        <a:buFont typeface="Arial" panose="020B0604020202020204" pitchFamily="34" charset="0"/>
                        <a:buChar char="•"/>
                      </a:pPr>
                      <a:r>
                        <a:rPr lang="en-GB" sz="1400" dirty="0" err="1" smtClean="0">
                          <a:effectLst/>
                        </a:rPr>
                        <a:t>Öğrenme</a:t>
                      </a:r>
                      <a:r>
                        <a:rPr lang="tr-TR" sz="1400" dirty="0" err="1" smtClean="0">
                          <a:effectLst/>
                        </a:rPr>
                        <a:t>yi</a:t>
                      </a:r>
                      <a:r>
                        <a:rPr lang="en-GB" sz="1400" dirty="0" smtClean="0">
                          <a:effectLst/>
                        </a:rPr>
                        <a:t> </a:t>
                      </a:r>
                      <a:r>
                        <a:rPr lang="en-GB" sz="1400" dirty="0" err="1">
                          <a:effectLst/>
                        </a:rPr>
                        <a:t>öğretmen</a:t>
                      </a:r>
                      <a:r>
                        <a:rPr lang="en-GB" sz="1400" dirty="0">
                          <a:effectLst/>
                        </a:rPr>
                        <a:t> </a:t>
                      </a:r>
                      <a:r>
                        <a:rPr lang="en-GB" sz="1400" dirty="0" err="1">
                          <a:effectLst/>
                        </a:rPr>
                        <a:t>yönlendirmeli</a:t>
                      </a:r>
                      <a:r>
                        <a:rPr lang="en-GB" sz="1400" dirty="0">
                          <a:effectLst/>
                        </a:rPr>
                        <a:t> </a:t>
                      </a:r>
                      <a:r>
                        <a:rPr lang="en-GB" sz="1400" dirty="0" err="1">
                          <a:effectLst/>
                        </a:rPr>
                        <a:t>ve</a:t>
                      </a:r>
                      <a:r>
                        <a:rPr lang="en-GB" sz="1400" dirty="0">
                          <a:effectLst/>
                        </a:rPr>
                        <a:t> </a:t>
                      </a:r>
                      <a:r>
                        <a:rPr lang="en-GB" sz="1400" dirty="0" err="1">
                          <a:effectLst/>
                        </a:rPr>
                        <a:t>sınıf</a:t>
                      </a:r>
                      <a:r>
                        <a:rPr lang="en-GB" sz="1400" dirty="0">
                          <a:effectLst/>
                        </a:rPr>
                        <a:t> </a:t>
                      </a:r>
                      <a:r>
                        <a:rPr lang="en-GB" sz="1400" dirty="0" err="1" smtClean="0">
                          <a:effectLst/>
                        </a:rPr>
                        <a:t>içinde</a:t>
                      </a:r>
                      <a:r>
                        <a:rPr lang="tr-TR" sz="1400" dirty="0" smtClean="0">
                          <a:effectLst/>
                        </a:rPr>
                        <a:t> gerçekleşmeli</a:t>
                      </a:r>
                      <a:r>
                        <a:rPr lang="en-GB" sz="1400" dirty="0" err="1" smtClean="0">
                          <a:effectLst/>
                        </a:rPr>
                        <a:t>dir</a:t>
                      </a:r>
                      <a:endParaRPr lang="tr-TR" sz="1400" dirty="0">
                        <a:effectLst/>
                      </a:endParaRPr>
                    </a:p>
                    <a:p>
                      <a:pPr marL="285750" indent="-285750">
                        <a:lnSpc>
                          <a:spcPct val="115000"/>
                        </a:lnSpc>
                        <a:spcAft>
                          <a:spcPts val="0"/>
                        </a:spcAft>
                        <a:buFont typeface="Arial" panose="020B0604020202020204" pitchFamily="34" charset="0"/>
                        <a:buChar char="•"/>
                      </a:pPr>
                      <a:r>
                        <a:rPr lang="tr-TR" sz="1400" dirty="0" smtClean="0">
                          <a:effectLst/>
                        </a:rPr>
                        <a:t>Öğrenen, ö</a:t>
                      </a:r>
                      <a:r>
                        <a:rPr lang="en-GB" sz="1400" dirty="0" err="1" smtClean="0">
                          <a:effectLst/>
                        </a:rPr>
                        <a:t>ğrenme</a:t>
                      </a:r>
                      <a:r>
                        <a:rPr lang="en-GB" sz="1400" dirty="0" smtClean="0">
                          <a:effectLst/>
                        </a:rPr>
                        <a:t> </a:t>
                      </a:r>
                      <a:r>
                        <a:rPr lang="en-GB" sz="1400" dirty="0" err="1">
                          <a:effectLst/>
                        </a:rPr>
                        <a:t>içeriği</a:t>
                      </a:r>
                      <a:r>
                        <a:rPr lang="en-GB" sz="1400" dirty="0">
                          <a:effectLst/>
                        </a:rPr>
                        <a:t> </a:t>
                      </a:r>
                      <a:r>
                        <a:rPr lang="en-GB" sz="1400" dirty="0" err="1">
                          <a:effectLst/>
                        </a:rPr>
                        <a:t>ve</a:t>
                      </a:r>
                      <a:r>
                        <a:rPr lang="en-GB" sz="1400" dirty="0">
                          <a:effectLst/>
                        </a:rPr>
                        <a:t> </a:t>
                      </a:r>
                      <a:r>
                        <a:rPr lang="en-GB" sz="1400" dirty="0" err="1">
                          <a:effectLst/>
                        </a:rPr>
                        <a:t>kaynaklarını</a:t>
                      </a:r>
                      <a:r>
                        <a:rPr lang="en-GB" sz="1400" dirty="0">
                          <a:effectLst/>
                        </a:rPr>
                        <a:t> '</a:t>
                      </a:r>
                      <a:r>
                        <a:rPr lang="en-GB" sz="1400" dirty="0" err="1">
                          <a:effectLst/>
                        </a:rPr>
                        <a:t>tüketici</a:t>
                      </a:r>
                      <a:r>
                        <a:rPr lang="en-GB" sz="1400" dirty="0">
                          <a:effectLst/>
                        </a:rPr>
                        <a:t>' </a:t>
                      </a:r>
                      <a:r>
                        <a:rPr lang="tr-TR" sz="1400" dirty="0" smtClean="0">
                          <a:effectLst/>
                        </a:rPr>
                        <a:t>rolündedir.</a:t>
                      </a:r>
                      <a:endParaRPr lang="tr-TR" sz="1400" b="1" dirty="0">
                        <a:solidFill>
                          <a:schemeClr val="tx1"/>
                        </a:solidFill>
                        <a:effectLst/>
                        <a:latin typeface="Arabic Typesetting" panose="03020402040406030203" pitchFamily="66" charset="-78"/>
                        <a:ea typeface="Verdana" panose="020B0604030504040204" pitchFamily="34" charset="0"/>
                        <a:cs typeface="Arabic Typesetting" panose="03020402040406030203" pitchFamily="66" charset="-78"/>
                      </a:endParaRPr>
                    </a:p>
                  </a:txBody>
                  <a:tcPr marL="74239" marR="74239" marT="37119" marB="37119"/>
                </a:tc>
              </a:tr>
            </a:tbl>
          </a:graphicData>
        </a:graphic>
      </p:graphicFrame>
      <p:sp>
        <p:nvSpPr>
          <p:cNvPr id="5" name="Yukarı Ok 4"/>
          <p:cNvSpPr/>
          <p:nvPr/>
        </p:nvSpPr>
        <p:spPr>
          <a:xfrm>
            <a:off x="0" y="1750096"/>
            <a:ext cx="1089025" cy="3624262"/>
          </a:xfrm>
          <a:prstGeom prst="upArrow">
            <a:avLst/>
          </a:prstGeom>
          <a:ln/>
        </p:spPr>
        <p:style>
          <a:lnRef idx="0">
            <a:schemeClr val="accent1"/>
          </a:lnRef>
          <a:fillRef idx="3">
            <a:schemeClr val="accent1"/>
          </a:fillRef>
          <a:effectRef idx="3">
            <a:schemeClr val="accent1"/>
          </a:effectRef>
          <a:fontRef idx="minor">
            <a:schemeClr val="lt1"/>
          </a:fontRef>
        </p:style>
        <p:txBody>
          <a:bodyPr rot="0" spcFirstLastPara="0" vert="vert270" wrap="square" lIns="0" tIns="0" rIns="0" bIns="0" numCol="1" spcCol="0" rtlCol="0" fromWordArt="0" anchor="ctr" anchorCtr="0" forceAA="0" compatLnSpc="1">
            <a:prstTxWarp prst="textNoShape">
              <a:avLst/>
            </a:prstTxWarp>
            <a:noAutofit/>
          </a:bodyPr>
          <a:lstStyle/>
          <a:p>
            <a:pPr algn="ctr">
              <a:lnSpc>
                <a:spcPct val="115000"/>
              </a:lnSpc>
              <a:spcAft>
                <a:spcPts val="1200"/>
              </a:spcAft>
            </a:pPr>
            <a:r>
              <a:rPr lang="tr-TR" sz="2400">
                <a:effectLst/>
                <a:ea typeface="Verdana" panose="020B0604030504040204" pitchFamily="34" charset="0"/>
                <a:cs typeface="Times New Roman" panose="02020603050405020304" pitchFamily="18" charset="0"/>
              </a:rPr>
              <a:t>Yenilik Derecesi</a:t>
            </a:r>
            <a:endParaRPr lang="tr-TR" sz="1200">
              <a:effectLst/>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4669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855543" y="660400"/>
            <a:ext cx="8596668" cy="1320800"/>
          </a:xfrm>
        </p:spPr>
        <p:txBody>
          <a:bodyPr>
            <a:normAutofit/>
          </a:bodyPr>
          <a:lstStyle/>
          <a:p>
            <a:pPr algn="r"/>
            <a:r>
              <a:rPr lang="tr-TR" dirty="0" smtClean="0"/>
              <a:t>itecturkey.org.tr</a:t>
            </a:r>
            <a:endParaRPr lang="tr-TR" dirty="0"/>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8148" y="2603500"/>
            <a:ext cx="6340017" cy="3416300"/>
          </a:xfrm>
        </p:spPr>
      </p:pic>
    </p:spTree>
    <p:extLst>
      <p:ext uri="{BB962C8B-B14F-4D97-AF65-F5344CB8AC3E}">
        <p14:creationId xmlns:p14="http://schemas.microsoft.com/office/powerpoint/2010/main" val="1732927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ağ Ok 10"/>
          <p:cNvSpPr/>
          <p:nvPr/>
        </p:nvSpPr>
        <p:spPr>
          <a:xfrm>
            <a:off x="2985200" y="2709958"/>
            <a:ext cx="5832475" cy="863600"/>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tr-TR"/>
          </a:p>
        </p:txBody>
      </p:sp>
      <p:sp>
        <p:nvSpPr>
          <p:cNvPr id="2" name="Başlık 1"/>
          <p:cNvSpPr>
            <a:spLocks noGrp="1"/>
          </p:cNvSpPr>
          <p:nvPr>
            <p:ph type="title"/>
          </p:nvPr>
        </p:nvSpPr>
        <p:spPr>
          <a:xfrm>
            <a:off x="588075" y="978973"/>
            <a:ext cx="8229600" cy="1143000"/>
          </a:xfrm>
        </p:spPr>
        <p:txBody>
          <a:bodyPr>
            <a:normAutofit fontScale="90000"/>
          </a:bodyPr>
          <a:lstStyle/>
          <a:p>
            <a:pPr algn="ctr">
              <a:defRPr/>
            </a:pPr>
            <a:r>
              <a:rPr lang="tr-TR" b="1" dirty="0" err="1"/>
              <a:t>iTEC</a:t>
            </a:r>
            <a:r>
              <a:rPr lang="tr-TR" b="1" dirty="0"/>
              <a:t> </a:t>
            </a:r>
            <a:r>
              <a:rPr lang="tr-TR" b="1" dirty="0" err="1"/>
              <a:t>İnovasyon</a:t>
            </a:r>
            <a:r>
              <a:rPr lang="tr-TR" b="1" dirty="0"/>
              <a:t> Olgunluk Modeli </a:t>
            </a:r>
            <a:r>
              <a:rPr lang="tr-TR" b="1" dirty="0" smtClean="0"/>
              <a:t>Matrisi</a:t>
            </a:r>
            <a:endParaRPr lang="tr-TR" dirty="0"/>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1981546229"/>
              </p:ext>
            </p:extLst>
          </p:nvPr>
        </p:nvGraphicFramePr>
        <p:xfrm>
          <a:off x="1719043" y="4031598"/>
          <a:ext cx="8229600" cy="1482724"/>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370681">
                <a:tc>
                  <a:txBody>
                    <a:bodyPr/>
                    <a:lstStyle/>
                    <a:p>
                      <a:endParaRPr lang="tr-TR" sz="1800" dirty="0"/>
                    </a:p>
                  </a:txBody>
                  <a:tcPr marT="45700" marB="45700"/>
                </a:tc>
                <a:tc>
                  <a:txBody>
                    <a:bodyPr/>
                    <a:lstStyle/>
                    <a:p>
                      <a:endParaRPr lang="tr-TR" sz="1800"/>
                    </a:p>
                  </a:txBody>
                  <a:tcPr marT="45700" marB="45700"/>
                </a:tc>
                <a:tc>
                  <a:txBody>
                    <a:bodyPr/>
                    <a:lstStyle/>
                    <a:p>
                      <a:endParaRPr lang="tr-TR" sz="1800" dirty="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r>
              <a:tr h="370681">
                <a:tc>
                  <a:txBody>
                    <a:bodyPr/>
                    <a:lstStyle/>
                    <a:p>
                      <a:r>
                        <a:rPr lang="tr-TR" sz="1800" kern="1200" noProof="0" dirty="0" smtClean="0">
                          <a:effectLst/>
                        </a:rPr>
                        <a:t>Sınıf</a:t>
                      </a:r>
                      <a:endParaRPr lang="tr-TR" sz="1800" noProof="0" dirty="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r>
              <a:tr h="370681">
                <a:tc>
                  <a:txBody>
                    <a:bodyPr/>
                    <a:lstStyle/>
                    <a:p>
                      <a:r>
                        <a:rPr lang="tr-TR" sz="1800" kern="1200" noProof="0" dirty="0" smtClean="0">
                          <a:effectLst/>
                        </a:rPr>
                        <a:t>Kurum</a:t>
                      </a:r>
                      <a:endParaRPr lang="tr-TR" sz="1800" noProof="0" dirty="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c>
                  <a:txBody>
                    <a:bodyPr/>
                    <a:lstStyle/>
                    <a:p>
                      <a:endParaRPr lang="tr-TR" sz="1800"/>
                    </a:p>
                  </a:txBody>
                  <a:tcPr marT="45700" marB="45700"/>
                </a:tc>
              </a:tr>
              <a:tr h="370681">
                <a:tc>
                  <a:txBody>
                    <a:bodyPr/>
                    <a:lstStyle/>
                    <a:p>
                      <a:r>
                        <a:rPr lang="tr-TR" sz="1800" kern="1200" noProof="0" dirty="0" smtClean="0">
                          <a:effectLst/>
                        </a:rPr>
                        <a:t>Sistem</a:t>
                      </a:r>
                      <a:endParaRPr lang="tr-TR" sz="1800" noProof="0" dirty="0"/>
                    </a:p>
                  </a:txBody>
                  <a:tcPr marT="45700" marB="45700"/>
                </a:tc>
                <a:tc>
                  <a:txBody>
                    <a:bodyPr/>
                    <a:lstStyle/>
                    <a:p>
                      <a:endParaRPr lang="tr-TR" sz="1800"/>
                    </a:p>
                  </a:txBody>
                  <a:tcPr marT="45700" marB="45700"/>
                </a:tc>
                <a:tc>
                  <a:txBody>
                    <a:bodyPr/>
                    <a:lstStyle/>
                    <a:p>
                      <a:endParaRPr lang="tr-TR" sz="1800" dirty="0"/>
                    </a:p>
                  </a:txBody>
                  <a:tcPr marT="45700" marB="45700"/>
                </a:tc>
                <a:tc>
                  <a:txBody>
                    <a:bodyPr/>
                    <a:lstStyle/>
                    <a:p>
                      <a:endParaRPr lang="tr-TR" sz="1800" dirty="0"/>
                    </a:p>
                  </a:txBody>
                  <a:tcPr marT="45700" marB="45700"/>
                </a:tc>
                <a:tc>
                  <a:txBody>
                    <a:bodyPr/>
                    <a:lstStyle/>
                    <a:p>
                      <a:endParaRPr lang="tr-TR" sz="1800" dirty="0"/>
                    </a:p>
                  </a:txBody>
                  <a:tcPr marT="45700" marB="45700"/>
                </a:tc>
                <a:tc>
                  <a:txBody>
                    <a:bodyPr/>
                    <a:lstStyle/>
                    <a:p>
                      <a:endParaRPr lang="tr-TR" sz="1800" dirty="0"/>
                    </a:p>
                  </a:txBody>
                  <a:tcPr marT="45700" marB="45700"/>
                </a:tc>
              </a:tr>
            </a:tbl>
          </a:graphicData>
        </a:graphic>
      </p:graphicFrame>
      <p:sp>
        <p:nvSpPr>
          <p:cNvPr id="27692" name="Dikdörtgen 8"/>
          <p:cNvSpPr>
            <a:spLocks noChangeArrowheads="1"/>
          </p:cNvSpPr>
          <p:nvPr/>
        </p:nvSpPr>
        <p:spPr bwMode="auto">
          <a:xfrm>
            <a:off x="1659547" y="2941733"/>
            <a:ext cx="7775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77288C"/>
              </a:buClr>
              <a:buSzPct val="80000"/>
              <a:buFont typeface="Wingdings 3" panose="05040102010807070707" pitchFamily="18" charset="2"/>
              <a:buChar char=""/>
              <a:defRPr sz="32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spcBef>
                <a:spcPct val="20000"/>
              </a:spcBef>
              <a:buFont typeface="Arial" panose="020B0604020202020204" pitchFamily="34" charset="0"/>
              <a:buChar char="–"/>
              <a:defRPr sz="28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2pPr>
            <a:lvl3pPr marL="1143000" indent="-228600" eaLnBrk="0" hangingPunct="0">
              <a:spcBef>
                <a:spcPct val="20000"/>
              </a:spcBef>
              <a:buFont typeface="Arial" panose="020B0604020202020204" pitchFamily="34" charset="0"/>
              <a:buChar char="•"/>
              <a:defRPr sz="24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3pPr>
            <a:lvl4pPr marL="16002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4pPr>
            <a:lvl5pPr marL="2057400" indent="-228600" eaLnBrk="0" hangingPunct="0">
              <a:spcBef>
                <a:spcPct val="20000"/>
              </a:spcBef>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defRPr>
            </a:lvl9pPr>
          </a:lstStyle>
          <a:p>
            <a:pPr algn="ctr" eaLnBrk="1" hangingPunct="1">
              <a:spcBef>
                <a:spcPct val="0"/>
              </a:spcBef>
              <a:buClrTx/>
              <a:buSzTx/>
              <a:buFontTx/>
              <a:buNone/>
            </a:pPr>
            <a:r>
              <a:rPr lang="tr-TR" altLang="tr-TR" sz="2000" b="1" dirty="0">
                <a:solidFill>
                  <a:schemeClr val="bg1"/>
                </a:solidFill>
                <a:latin typeface="Arial" panose="020B0604020202020204" pitchFamily="34" charset="0"/>
                <a:cs typeface="Arial" panose="020B0604020202020204" pitchFamily="34" charset="0"/>
              </a:rPr>
              <a:t>Yenilik Aşaması</a:t>
            </a:r>
          </a:p>
        </p:txBody>
      </p:sp>
    </p:spTree>
    <p:extLst>
      <p:ext uri="{BB962C8B-B14F-4D97-AF65-F5344CB8AC3E}">
        <p14:creationId xmlns:p14="http://schemas.microsoft.com/office/powerpoint/2010/main" val="1876179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910676" y="554121"/>
            <a:ext cx="8229600" cy="922337"/>
          </a:xfrm>
        </p:spPr>
        <p:txBody>
          <a:bodyPr>
            <a:normAutofit/>
          </a:bodyPr>
          <a:lstStyle/>
          <a:p>
            <a:pPr algn="ctr">
              <a:defRPr/>
            </a:pPr>
            <a:r>
              <a:rPr lang="tr-TR" b="1" dirty="0">
                <a:latin typeface="Arabic Typesetting" panose="03020402040406030203" pitchFamily="66" charset="-78"/>
                <a:cs typeface="Arabic Typesetting" panose="03020402040406030203" pitchFamily="66" charset="-78"/>
              </a:rPr>
              <a:t>Seviye 1  “Değiştirmek” Lokal Kullanım</a:t>
            </a:r>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3125647842"/>
              </p:ext>
            </p:extLst>
          </p:nvPr>
        </p:nvGraphicFramePr>
        <p:xfrm>
          <a:off x="515419" y="1556264"/>
          <a:ext cx="11090786" cy="5301736"/>
        </p:xfrm>
        <a:graphic>
          <a:graphicData uri="http://schemas.openxmlformats.org/drawingml/2006/table">
            <a:tbl>
              <a:tblPr firstRow="1" bandRow="1">
                <a:tableStyleId>{5C22544A-7EE6-4342-B048-85BDC9FD1C3A}</a:tableStyleId>
              </a:tblPr>
              <a:tblGrid>
                <a:gridCol w="2455014"/>
                <a:gridCol w="2718053"/>
                <a:gridCol w="1490544"/>
                <a:gridCol w="2279655"/>
                <a:gridCol w="2147520"/>
              </a:tblGrid>
              <a:tr h="645635">
                <a:tc>
                  <a:txBody>
                    <a:bodyPr/>
                    <a:lstStyle/>
                    <a:p>
                      <a:pPr lvl="0" algn="ctr"/>
                      <a:r>
                        <a:rPr lang="tr-TR" sz="2400" b="1" dirty="0" smtClean="0">
                          <a:latin typeface="Arabic Typesetting" panose="03020402040406030203" pitchFamily="66" charset="-78"/>
                          <a:cs typeface="Arabic Typesetting" panose="03020402040406030203" pitchFamily="66" charset="-78"/>
                        </a:rPr>
                        <a:t>Eğitim Kazanımları</a:t>
                      </a:r>
                      <a:endParaRPr lang="tr-TR" sz="2400" b="1" dirty="0">
                        <a:latin typeface="Arabic Typesetting" panose="03020402040406030203" pitchFamily="66" charset="-78"/>
                        <a:cs typeface="Arabic Typesetting" panose="03020402040406030203" pitchFamily="66" charset="-78"/>
                      </a:endParaRPr>
                    </a:p>
                  </a:txBody>
                  <a:tcPr marL="91441" marR="91441" marT="45726" marB="45726"/>
                </a:tc>
                <a:tc gridSpan="3">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süreçleri</a:t>
                      </a:r>
                      <a:endParaRPr lang="tr-TR" sz="2400" noProof="0" dirty="0">
                        <a:latin typeface="Arabic Typesetting" panose="03020402040406030203" pitchFamily="66" charset="-78"/>
                        <a:cs typeface="Arabic Typesetting" panose="03020402040406030203" pitchFamily="66" charset="-78"/>
                      </a:endParaRPr>
                    </a:p>
                  </a:txBody>
                  <a:tcPr marL="91441" marR="91441" marT="45726" marB="45726"/>
                </a:tc>
                <a:tc hMerge="1">
                  <a:txBody>
                    <a:bodyPr/>
                    <a:lstStyle/>
                    <a:p>
                      <a:endParaRPr lang="tr-TR" dirty="0"/>
                    </a:p>
                  </a:txBody>
                  <a:tcPr/>
                </a:tc>
                <a:tc hMerge="1">
                  <a:txBody>
                    <a:bodyPr/>
                    <a:lstStyle/>
                    <a:p>
                      <a:endParaRPr lang="tr-TR" dirty="0"/>
                    </a:p>
                  </a:txBody>
                  <a:tcPr/>
                </a:tc>
                <a:tc>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kaynakları</a:t>
                      </a:r>
                      <a:endParaRPr lang="tr-TR" sz="2400" noProof="0" dirty="0">
                        <a:latin typeface="Arabic Typesetting" panose="03020402040406030203" pitchFamily="66" charset="-78"/>
                        <a:cs typeface="Arabic Typesetting" panose="03020402040406030203" pitchFamily="66" charset="-78"/>
                      </a:endParaRPr>
                    </a:p>
                  </a:txBody>
                  <a:tcPr marL="91441" marR="91441" marT="45726" marB="45726"/>
                </a:tc>
              </a:tr>
              <a:tr h="1199028">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Hedefleri</a:t>
                      </a:r>
                      <a:endParaRPr lang="tr-TR" sz="2000" b="1"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Pedagoji</a:t>
                      </a:r>
                      <a:endParaRPr lang="tr-TR" sz="2000" b="1"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rolü</a:t>
                      </a:r>
                      <a:endParaRPr lang="tr-TR" sz="2000" b="1"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Öğretme, öğrenme ve değerlendirme Yönetimi</a:t>
                      </a:r>
                      <a:endParaRPr lang="tr-TR" sz="2000" b="1"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Destekleyen Teknoloji</a:t>
                      </a:r>
                      <a:endParaRPr lang="tr-TR" sz="2000" noProof="0" dirty="0">
                        <a:latin typeface="Arabic Typesetting" panose="03020402040406030203" pitchFamily="66" charset="-78"/>
                        <a:cs typeface="Arabic Typesetting" panose="03020402040406030203" pitchFamily="66" charset="-78"/>
                      </a:endParaRPr>
                    </a:p>
                  </a:txBody>
                  <a:tcPr marL="91441" marR="91441" marT="45726" marB="45726"/>
                </a:tc>
              </a:tr>
              <a:tr h="3457073">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Aktiviteler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bir böcek ya da temel faktörlerin yaşam döngüsü gibi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 </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müfredat içinde belli bir  konu içeriği parçasını hedefleyerek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belirlenmiş öğrenme hedeflerini ele alır.</a:t>
                      </a:r>
                      <a:endParaRPr lang="tr-TR" sz="2000" b="1"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Teknoloji mevcut öğretim yaklaşımları içinde iyi bilinen kaynaklara karşın doğrudan alternatif olarak kullanılır, örneğin bir kara tahtaya yedek olarak bir IWB ya da bir ders kitabına yedek olarak bir e-kitap kullanmak gibi.</a:t>
                      </a:r>
                      <a:endParaRPr lang="tr-TR" sz="2000"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öğrenme içeriği ve kaynakları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'tüketicisi</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a:t>
                      </a:r>
                      <a:r>
                        <a:rPr lang="tr-TR" sz="2000" kern="1200" noProof="0" dirty="0" err="1" smtClean="0">
                          <a:solidFill>
                            <a:schemeClr val="dk1"/>
                          </a:solidFill>
                          <a:effectLst/>
                          <a:latin typeface="Arabic Typesetting" panose="03020402040406030203" pitchFamily="66" charset="-78"/>
                          <a:ea typeface="+mn-ea"/>
                          <a:cs typeface="Arabic Typesetting" panose="03020402040406030203" pitchFamily="66" charset="-78"/>
                        </a:rPr>
                        <a:t>dir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İçerik ya da kaynaklar öğrenci aktivitesini belirler </a:t>
                      </a:r>
                      <a:endParaRPr lang="tr-TR" sz="2000"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öğretmen yönlendirmelidir,</a:t>
                      </a:r>
                    </a:p>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talimat aşaması  tüm öğrencilerce  takip edilir  ve sınıf içindedir.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 </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Teknoloji değerlendirme kanıtı elde etmek için kullanılır.</a:t>
                      </a:r>
                      <a:endParaRPr lang="tr-TR" sz="2000" noProof="0" dirty="0">
                        <a:latin typeface="Arabic Typesetting" panose="03020402040406030203" pitchFamily="66" charset="-78"/>
                        <a:cs typeface="Arabic Typesetting" panose="03020402040406030203" pitchFamily="66" charset="-78"/>
                      </a:endParaRPr>
                    </a:p>
                  </a:txBody>
                  <a:tcPr marL="91441" marR="91441" marT="45726" marB="45726"/>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-İnteraktif yazı tahtaları, </a:t>
                      </a:r>
                    </a:p>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a:t>
                      </a:r>
                      <a:r>
                        <a:rPr lang="tr-TR" sz="2000" b="1" kern="1200" noProof="0" dirty="0" err="1" smtClean="0">
                          <a:solidFill>
                            <a:schemeClr val="dk1"/>
                          </a:solidFill>
                          <a:effectLst/>
                          <a:latin typeface="Arabic Typesetting" panose="03020402040406030203" pitchFamily="66" charset="-78"/>
                          <a:ea typeface="+mn-ea"/>
                          <a:cs typeface="Arabic Typesetting" panose="03020402040406030203" pitchFamily="66" charset="-78"/>
                        </a:rPr>
                        <a:t>etkileşimsiz</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 bir eğitim yazılımı ve web siteleri </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gibi </a:t>
                      </a:r>
                    </a:p>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standart bir teknoloji.</a:t>
                      </a:r>
                      <a:endParaRPr lang="tr-TR" sz="2000" noProof="0" dirty="0">
                        <a:latin typeface="Arabic Typesetting" panose="03020402040406030203" pitchFamily="66" charset="-78"/>
                        <a:cs typeface="Arabic Typesetting" panose="03020402040406030203" pitchFamily="66" charset="-78"/>
                      </a:endParaRPr>
                    </a:p>
                  </a:txBody>
                  <a:tcPr marL="91441" marR="91441" marT="45726" marB="45726"/>
                </a:tc>
              </a:tr>
            </a:tbl>
          </a:graphicData>
        </a:graphic>
      </p:graphicFrame>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78C1919-5580-4D04-B534-C54CAB98D890}" type="slidenum">
              <a:rPr lang="fr-BE" altLang="tr-TR">
                <a:solidFill>
                  <a:srgbClr val="898989"/>
                </a:solidFill>
                <a:latin typeface="Calibri" panose="020F0502020204030204" pitchFamily="34" charset="0"/>
              </a:rPr>
              <a:pPr eaLnBrk="1" hangingPunct="1"/>
              <a:t>21</a:t>
            </a:fld>
            <a:endParaRPr lang="fr-BE" altLang="tr-TR" dirty="0">
              <a:solidFill>
                <a:srgbClr val="898989"/>
              </a:solidFill>
              <a:latin typeface="Calibri" panose="020F0502020204030204" pitchFamily="34" charset="0"/>
            </a:endParaRPr>
          </a:p>
        </p:txBody>
      </p:sp>
    </p:spTree>
    <p:extLst>
      <p:ext uri="{BB962C8B-B14F-4D97-AF65-F5344CB8AC3E}">
        <p14:creationId xmlns:p14="http://schemas.microsoft.com/office/powerpoint/2010/main" val="17036982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35626" y="500666"/>
            <a:ext cx="9086287" cy="772295"/>
          </a:xfrm>
        </p:spPr>
        <p:txBody>
          <a:bodyPr>
            <a:normAutofit/>
          </a:bodyPr>
          <a:lstStyle/>
          <a:p>
            <a:pPr algn="ctr">
              <a:defRPr/>
            </a:pPr>
            <a:r>
              <a:rPr lang="tr-TR" b="1" dirty="0">
                <a:latin typeface="Arabic Typesetting" panose="03020402040406030203" pitchFamily="66" charset="-78"/>
                <a:cs typeface="Arabic Typesetting" panose="03020402040406030203" pitchFamily="66" charset="-78"/>
              </a:rPr>
              <a:t>Seviye 2 “Zenginleştirmek” İç Koordinasyon</a:t>
            </a:r>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3908537226"/>
              </p:ext>
            </p:extLst>
          </p:nvPr>
        </p:nvGraphicFramePr>
        <p:xfrm>
          <a:off x="513867" y="1484746"/>
          <a:ext cx="11179276" cy="5401954"/>
        </p:xfrm>
        <a:graphic>
          <a:graphicData uri="http://schemas.openxmlformats.org/drawingml/2006/table">
            <a:tbl>
              <a:tblPr firstRow="1" bandRow="1">
                <a:tableStyleId>{5C22544A-7EE6-4342-B048-85BDC9FD1C3A}</a:tableStyleId>
              </a:tblPr>
              <a:tblGrid>
                <a:gridCol w="1698219"/>
                <a:gridCol w="1981255"/>
                <a:gridCol w="2169946"/>
                <a:gridCol w="3089661"/>
                <a:gridCol w="2240195"/>
              </a:tblGrid>
              <a:tr h="676302">
                <a:tc>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Çıktıları</a:t>
                      </a:r>
                      <a:endParaRPr lang="tr-TR" sz="2400" noProof="0" dirty="0">
                        <a:latin typeface="Arabic Typesetting" panose="03020402040406030203" pitchFamily="66" charset="-78"/>
                        <a:cs typeface="Arabic Typesetting" panose="03020402040406030203" pitchFamily="66" charset="-78"/>
                      </a:endParaRPr>
                    </a:p>
                  </a:txBody>
                  <a:tcPr marL="91445" marR="91445" marT="45723" marB="45723"/>
                </a:tc>
                <a:tc gridSpan="3">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süreçleri</a:t>
                      </a:r>
                      <a:endParaRPr lang="tr-TR" sz="2400" noProof="0" dirty="0">
                        <a:latin typeface="Arabic Typesetting" panose="03020402040406030203" pitchFamily="66" charset="-78"/>
                        <a:cs typeface="Arabic Typesetting" panose="03020402040406030203" pitchFamily="66" charset="-78"/>
                      </a:endParaRPr>
                    </a:p>
                  </a:txBody>
                  <a:tcPr marL="91445" marR="91445" marT="45723" marB="45723"/>
                </a:tc>
                <a:tc hMerge="1">
                  <a:txBody>
                    <a:bodyPr/>
                    <a:lstStyle/>
                    <a:p>
                      <a:endParaRPr lang="tr-TR" dirty="0"/>
                    </a:p>
                  </a:txBody>
                  <a:tcPr/>
                </a:tc>
                <a:tc hMerge="1">
                  <a:txBody>
                    <a:bodyPr/>
                    <a:lstStyle/>
                    <a:p>
                      <a:endParaRPr lang="tr-TR" dirty="0"/>
                    </a:p>
                  </a:txBody>
                  <a:tcPr/>
                </a:tc>
                <a:tc>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kaynakları</a:t>
                      </a:r>
                      <a:endParaRPr lang="tr-TR" sz="2400" noProof="0" dirty="0">
                        <a:latin typeface="Arabic Typesetting" panose="03020402040406030203" pitchFamily="66" charset="-78"/>
                        <a:cs typeface="Arabic Typesetting" panose="03020402040406030203" pitchFamily="66" charset="-78"/>
                      </a:endParaRPr>
                    </a:p>
                  </a:txBody>
                  <a:tcPr marL="91445" marR="91445" marT="45723" marB="45723"/>
                </a:tc>
              </a:tr>
              <a:tr h="997438">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Hedefleri</a:t>
                      </a:r>
                      <a:endParaRPr lang="tr-TR" sz="2000" b="1"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Pedagoji</a:t>
                      </a:r>
                      <a:endParaRPr lang="tr-TR" sz="2000" b="1"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rolü</a:t>
                      </a:r>
                      <a:endParaRPr lang="tr-TR" sz="2000" b="1"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Öğretme, öğrenme ve değerlendirme Yönetimi</a:t>
                      </a:r>
                      <a:endParaRPr lang="tr-TR" sz="2000" b="1"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Destekleyen Teknoloji</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r>
              <a:tr h="3728214">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Aktiviteler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bir  konu alanı içindeki içeriğin ilgili alanlarını ele alan</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 öğrenme hedefleri sıralamasına</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hitap eder.</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Bilinen pedagojik yaklaşımların, farklı öğrenci ihtiyaçlarıyla eşleşen  çeşitli kaynaklarla desteklenmesinde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teknoloji etkileşimli kullanılır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ofis araçları ve arama motorları gibi teknoloji araçları ve kaynakları </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a:t>
                      </a:r>
                      <a:r>
                        <a:rPr lang="tr-TR" sz="2000" b="1" kern="1200" noProof="0" dirty="0" err="1" smtClean="0">
                          <a:solidFill>
                            <a:schemeClr val="dk1"/>
                          </a:solidFill>
                          <a:effectLst/>
                          <a:latin typeface="Arabic Typesetting" panose="03020402040406030203" pitchFamily="66" charset="-78"/>
                          <a:ea typeface="+mn-ea"/>
                          <a:cs typeface="Arabic Typesetting" panose="03020402040406030203" pitchFamily="66" charset="-78"/>
                        </a:rPr>
                        <a:t>kullanıcı'sıdır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Öğrenci, görev için uygun kaynakları veya araçları seçer.</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Teknoloji ve sistemler görevlere giriş ve çıkış noktaları çeşitliliği sağlayarak ve görevler boyunca alternatif yollar sunarak, sınıf içinde farklılaştırılmış ortam sağlanmasını destekler. Değerlendirme kanıtı süreç boyunca oluşturulur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Örneğin, </a:t>
                      </a:r>
                      <a:r>
                        <a:rPr lang="tr-TR" sz="2000" b="1" kern="1200" noProof="0" dirty="0" err="1" smtClean="0">
                          <a:solidFill>
                            <a:schemeClr val="dk1"/>
                          </a:solidFill>
                          <a:effectLst/>
                          <a:latin typeface="Arabic Typesetting" panose="03020402040406030203" pitchFamily="66" charset="-78"/>
                          <a:ea typeface="+mn-ea"/>
                          <a:cs typeface="Arabic Typesetting" panose="03020402040406030203" pitchFamily="66" charset="-78"/>
                        </a:rPr>
                        <a:t>bloglar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veya </a:t>
                      </a:r>
                      <a:r>
                        <a:rPr lang="tr-TR" sz="2000" kern="1200" noProof="0" dirty="0" err="1" smtClean="0">
                          <a:solidFill>
                            <a:schemeClr val="dk1"/>
                          </a:solidFill>
                          <a:effectLst/>
                          <a:latin typeface="Arabic Typesetting" panose="03020402040406030203" pitchFamily="66" charset="-78"/>
                          <a:ea typeface="+mn-ea"/>
                          <a:cs typeface="Arabic Typesetting" panose="03020402040406030203" pitchFamily="66" charset="-78"/>
                        </a:rPr>
                        <a:t>wikiler</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 ekleyerek,</a:t>
                      </a:r>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 </a:t>
                      </a:r>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bir öğrenme platformu içinde uygulamalar kullanarak, Teknoloji ile etkileşimde bulunmak. </a:t>
                      </a:r>
                      <a:endParaRPr lang="tr-TR" sz="2000" noProof="0" dirty="0">
                        <a:latin typeface="Arabic Typesetting" panose="03020402040406030203" pitchFamily="66" charset="-78"/>
                        <a:cs typeface="Arabic Typesetting" panose="03020402040406030203" pitchFamily="66" charset="-78"/>
                      </a:endParaRPr>
                    </a:p>
                  </a:txBody>
                  <a:tcPr marL="91445" marR="91445" marT="45723" marB="45723"/>
                </a:tc>
              </a:tr>
            </a:tbl>
          </a:graphicData>
        </a:graphic>
      </p:graphicFrame>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4D996C1-325B-4E7A-A759-44378FD726E2}" type="slidenum">
              <a:rPr lang="fr-BE" altLang="tr-TR">
                <a:solidFill>
                  <a:srgbClr val="898989"/>
                </a:solidFill>
                <a:latin typeface="Calibri" panose="020F0502020204030204" pitchFamily="34" charset="0"/>
              </a:rPr>
              <a:pPr eaLnBrk="1" hangingPunct="1"/>
              <a:t>22</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23821871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3393" y="248624"/>
            <a:ext cx="9219023" cy="936625"/>
          </a:xfrm>
        </p:spPr>
        <p:txBody>
          <a:bodyPr>
            <a:normAutofit/>
          </a:bodyPr>
          <a:lstStyle/>
          <a:p>
            <a:pPr algn="ctr">
              <a:defRPr/>
            </a:pPr>
            <a:r>
              <a:rPr lang="tr-TR" sz="3200" b="1" dirty="0">
                <a:latin typeface="Arabic Typesetting" panose="03020402040406030203" pitchFamily="66" charset="-78"/>
                <a:cs typeface="Arabic Typesetting" panose="03020402040406030203" pitchFamily="66" charset="-78"/>
              </a:rPr>
              <a:t>Seviye 3  “Geliştirmek”  İşlemin Yeniden Tasarımı</a:t>
            </a:r>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4025045202"/>
              </p:ext>
            </p:extLst>
          </p:nvPr>
        </p:nvGraphicFramePr>
        <p:xfrm>
          <a:off x="492909" y="1310202"/>
          <a:ext cx="11249911" cy="5498435"/>
        </p:xfrm>
        <a:graphic>
          <a:graphicData uri="http://schemas.openxmlformats.org/drawingml/2006/table">
            <a:tbl>
              <a:tblPr firstRow="1" bandRow="1">
                <a:tableStyleId>{5C22544A-7EE6-4342-B048-85BDC9FD1C3A}</a:tableStyleId>
              </a:tblPr>
              <a:tblGrid>
                <a:gridCol w="1960680"/>
                <a:gridCol w="2800971"/>
                <a:gridCol w="2520874"/>
                <a:gridCol w="2147411"/>
                <a:gridCol w="1819975"/>
              </a:tblGrid>
              <a:tr h="819952">
                <a:tc>
                  <a:txBody>
                    <a:bodyPr/>
                    <a:lstStyle/>
                    <a:p>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Çıktıları</a:t>
                      </a:r>
                      <a:endParaRPr lang="tr-TR" sz="2400" noProof="0" dirty="0">
                        <a:latin typeface="Arabic Typesetting" panose="03020402040406030203" pitchFamily="66" charset="-78"/>
                        <a:cs typeface="Arabic Typesetting" panose="03020402040406030203" pitchFamily="66" charset="-78"/>
                      </a:endParaRPr>
                    </a:p>
                  </a:txBody>
                  <a:tcPr marL="91441" marR="91441" marT="45727" marB="45727"/>
                </a:tc>
                <a:tc gridSpan="3">
                  <a:txBody>
                    <a:bodyPr/>
                    <a:lstStyle/>
                    <a:p>
                      <a:r>
                        <a:rPr lang="tr-TR" sz="2400" b="1" kern="1200" noProof="0" smtClean="0">
                          <a:solidFill>
                            <a:schemeClr val="lt1"/>
                          </a:solidFill>
                          <a:effectLst/>
                          <a:latin typeface="Arabic Typesetting" panose="03020402040406030203" pitchFamily="66" charset="-78"/>
                          <a:ea typeface="+mn-ea"/>
                          <a:cs typeface="Arabic Typesetting" panose="03020402040406030203" pitchFamily="66" charset="-78"/>
                        </a:rPr>
                        <a:t>Eğitim süreçleri</a:t>
                      </a:r>
                      <a:endParaRPr lang="tr-TR" sz="2400" noProof="0">
                        <a:latin typeface="Arabic Typesetting" panose="03020402040406030203" pitchFamily="66" charset="-78"/>
                        <a:cs typeface="Arabic Typesetting" panose="03020402040406030203" pitchFamily="66" charset="-78"/>
                      </a:endParaRPr>
                    </a:p>
                  </a:txBody>
                  <a:tcPr marL="91441" marR="91441" marT="45727" marB="45727"/>
                </a:tc>
                <a:tc hMerge="1">
                  <a:txBody>
                    <a:bodyPr/>
                    <a:lstStyle/>
                    <a:p>
                      <a:endParaRPr lang="tr-TR" dirty="0"/>
                    </a:p>
                  </a:txBody>
                  <a:tcPr/>
                </a:tc>
                <a:tc hMerge="1">
                  <a:txBody>
                    <a:bodyPr/>
                    <a:lstStyle/>
                    <a:p>
                      <a:endParaRPr lang="tr-TR" dirty="0"/>
                    </a:p>
                  </a:txBody>
                  <a:tcPr/>
                </a:tc>
                <a:tc>
                  <a:txBody>
                    <a:bodyPr/>
                    <a:lstStyle/>
                    <a:p>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kaynakları</a:t>
                      </a:r>
                      <a:endParaRPr lang="tr-TR" sz="2400" noProof="0" dirty="0">
                        <a:latin typeface="Arabic Typesetting" panose="03020402040406030203" pitchFamily="66" charset="-78"/>
                        <a:cs typeface="Arabic Typesetting" panose="03020402040406030203" pitchFamily="66" charset="-78"/>
                      </a:endParaRPr>
                    </a:p>
                  </a:txBody>
                  <a:tcPr marL="91441" marR="91441" marT="45727" marB="45727"/>
                </a:tc>
              </a:tr>
              <a:tr h="1147557">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Hedefleri</a:t>
                      </a:r>
                      <a:endParaRPr lang="tr-TR" sz="2000" b="1" noProof="0" dirty="0">
                        <a:latin typeface="Arabic Typesetting" panose="03020402040406030203" pitchFamily="66" charset="-78"/>
                        <a:cs typeface="Arabic Typesetting" panose="03020402040406030203" pitchFamily="66" charset="-78"/>
                      </a:endParaRPr>
                    </a:p>
                  </a:txBody>
                  <a:tcPr marL="91441" marR="91441" marT="45727" marB="45727"/>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Pedagoji</a:t>
                      </a:r>
                      <a:endParaRPr lang="tr-TR" sz="2000" b="1" noProof="0" dirty="0">
                        <a:latin typeface="Arabic Typesetting" panose="03020402040406030203" pitchFamily="66" charset="-78"/>
                        <a:cs typeface="Arabic Typesetting" panose="03020402040406030203" pitchFamily="66" charset="-78"/>
                      </a:endParaRPr>
                    </a:p>
                  </a:txBody>
                  <a:tcPr marL="91441" marR="91441" marT="45727" marB="45727"/>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rolü</a:t>
                      </a:r>
                      <a:endParaRPr lang="tr-TR" sz="2000" b="1" noProof="0" dirty="0">
                        <a:latin typeface="Arabic Typesetting" panose="03020402040406030203" pitchFamily="66" charset="-78"/>
                        <a:cs typeface="Arabic Typesetting" panose="03020402040406030203" pitchFamily="66" charset="-78"/>
                      </a:endParaRPr>
                    </a:p>
                  </a:txBody>
                  <a:tcPr marL="91441" marR="91441" marT="45727" marB="45727"/>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Öğretme, öğrenme ve değerlendirme Yönetimi</a:t>
                      </a:r>
                      <a:endParaRPr lang="tr-TR" sz="2000" b="1" noProof="0" dirty="0">
                        <a:latin typeface="Arabic Typesetting" panose="03020402040406030203" pitchFamily="66" charset="-78"/>
                        <a:cs typeface="Arabic Typesetting" panose="03020402040406030203" pitchFamily="66" charset="-78"/>
                      </a:endParaRPr>
                    </a:p>
                  </a:txBody>
                  <a:tcPr marL="91441" marR="91441" marT="45727" marB="45727"/>
                </a:tc>
                <a:tc>
                  <a:txBody>
                    <a:bodyPr/>
                    <a:lstStyle/>
                    <a:p>
                      <a:r>
                        <a:rPr lang="tr-TR" sz="2000" kern="1200" noProof="0" smtClean="0">
                          <a:solidFill>
                            <a:schemeClr val="dk1"/>
                          </a:solidFill>
                          <a:effectLst/>
                          <a:latin typeface="Arabic Typesetting" panose="03020402040406030203" pitchFamily="66" charset="-78"/>
                          <a:ea typeface="+mn-ea"/>
                          <a:cs typeface="Arabic Typesetting" panose="03020402040406030203" pitchFamily="66" charset="-78"/>
                        </a:rPr>
                        <a:t>Destekleyen Teknoloji</a:t>
                      </a:r>
                      <a:endParaRPr lang="tr-TR" sz="2000" noProof="0">
                        <a:latin typeface="Arabic Typesetting" panose="03020402040406030203" pitchFamily="66" charset="-78"/>
                        <a:cs typeface="Arabic Typesetting" panose="03020402040406030203" pitchFamily="66" charset="-78"/>
                      </a:endParaRPr>
                    </a:p>
                  </a:txBody>
                  <a:tcPr marL="91441" marR="91441" marT="45727" marB="45727"/>
                </a:tc>
              </a:tr>
              <a:tr h="3530926">
                <a:tc>
                  <a:txBody>
                    <a:bodyPr/>
                    <a:lstStyle/>
                    <a:p>
                      <a:pPr algn="l">
                        <a:lnSpc>
                          <a:spcPct val="100000"/>
                        </a:lnSpc>
                        <a:spcAft>
                          <a:spcPts val="0"/>
                        </a:spcAft>
                      </a:pP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Aktiviteler</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bilimde  araştırma becerileri ya da dilde sunum becerileri gibi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üst düzey düşünme ve kilit konuya özel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işlem becerilerini içeren </a:t>
                      </a:r>
                      <a:r>
                        <a:rPr lang="tr-TR" sz="2000" b="1" kern="16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öğrenme hedeflerini ele alır</a:t>
                      </a:r>
                      <a:endParaRPr lang="tr-TR" sz="2000" b="1" noProof="0" dirty="0">
                        <a:effectLst/>
                        <a:latin typeface="Arabic Typesetting" panose="03020402040406030203" pitchFamily="66" charset="-78"/>
                        <a:ea typeface="Verdana"/>
                        <a:cs typeface="Arabic Typesetting" panose="03020402040406030203" pitchFamily="66" charset="-78"/>
                      </a:endParaRPr>
                    </a:p>
                  </a:txBody>
                  <a:tcPr marL="0" marR="0" marT="0" marB="0"/>
                </a:tc>
                <a:tc>
                  <a:txBody>
                    <a:bodyPr/>
                    <a:lstStyle/>
                    <a:p>
                      <a:pPr algn="l">
                        <a:lnSpc>
                          <a:spcPct val="100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Teknolojiyi dahil etmek için, Öğretim ve  öğrenme, </a:t>
                      </a:r>
                      <a:r>
                        <a:rPr lang="tr-TR" sz="2000" b="1" kern="16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öğrenme ve algı araştırması üzerine inşa edilerek 'yeniden tasarlandı’. </a:t>
                      </a:r>
                      <a:r>
                        <a:rPr lang="tr-TR" sz="2000" b="1" kern="16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Öğretmen, </a:t>
                      </a:r>
                      <a:r>
                        <a:rPr lang="tr-TR" sz="2000" b="1" kern="16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yeterlikler geliştirmek için (örneğin, öğretmen  öğrenci ya da kavram haritalama gibi) yeni pedagojiler kullanır.</a:t>
                      </a:r>
                      <a:endParaRPr lang="tr-TR" sz="2000" b="1" noProof="0" dirty="0">
                        <a:effectLst/>
                        <a:latin typeface="Arabic Typesetting" panose="03020402040406030203" pitchFamily="66" charset="-78"/>
                        <a:ea typeface="Verdana"/>
                        <a:cs typeface="Arabic Typesetting" panose="03020402040406030203" pitchFamily="66" charset="-78"/>
                      </a:endParaRPr>
                    </a:p>
                  </a:txBody>
                  <a:tcPr marL="0" marR="0" marT="0" marB="0"/>
                </a:tc>
                <a:tc>
                  <a:txBody>
                    <a:bodyPr/>
                    <a:lstStyle/>
                    <a:p>
                      <a:pPr algn="l">
                        <a:lnSpc>
                          <a:spcPct val="100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Modellemek ve yapmak için ağ teknolojilerini kullanarak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'Üretici</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ve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işbirlikçi</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olan öğrenci.  Örneğin bir bilgisayar modellemesi oluşturarak fiziksel, ekonomik, ve sosyal süreç konusunda anlayışlarını geliştiren öğrenciler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0" marR="0" marT="0" marB="0"/>
                </a:tc>
                <a:tc>
                  <a:txBody>
                    <a:bodyPr/>
                    <a:lstStyle/>
                    <a:p>
                      <a:pPr algn="l">
                        <a:lnSpc>
                          <a:spcPct val="100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Teknoloji, bilgi ve anlayışın yanı sıra süreç becerilerini de değerlendirecek bir görev ile öğrencilerin ilerlemelerini izlemek ve öğrenme görevlerini paylaştırmak için kullanılır.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0" marR="0" marT="0" marB="0"/>
                </a:tc>
                <a:tc>
                  <a:txBody>
                    <a:bodyPr/>
                    <a:lstStyle/>
                    <a:p>
                      <a:pPr algn="l">
                        <a:lnSpc>
                          <a:spcPct val="100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Program yazılımı kullanarak,  web siteleri, oyunlar, video klipleri, animasyonlar, 3 boyutlu modeller </a:t>
                      </a:r>
                      <a:r>
                        <a:rPr lang="tr-TR" sz="2000" noProof="0" dirty="0" err="1" smtClean="0">
                          <a:solidFill>
                            <a:srgbClr val="333333"/>
                          </a:solidFill>
                          <a:effectLst/>
                          <a:latin typeface="Arabic Typesetting" panose="03020402040406030203" pitchFamily="66" charset="-78"/>
                          <a:ea typeface="Verdana"/>
                          <a:cs typeface="Arabic Typesetting" panose="03020402040406030203" pitchFamily="66" charset="-78"/>
                        </a:rPr>
                        <a:t>vb</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oluşturmak</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1e1 bilgisayar kullanmak</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0" marR="0" marT="0" marB="0"/>
                </a:tc>
              </a:tr>
            </a:tbl>
          </a:graphicData>
        </a:graphic>
      </p:graphicFrame>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136389A-BC0A-4B00-99E1-FD056A0C46B4}" type="slidenum">
              <a:rPr lang="fr-BE" altLang="tr-TR">
                <a:solidFill>
                  <a:srgbClr val="898989"/>
                </a:solidFill>
                <a:latin typeface="Calibri" panose="020F0502020204030204" pitchFamily="34" charset="0"/>
              </a:rPr>
              <a:pPr eaLnBrk="1" hangingPunct="1"/>
              <a:t>23</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14342516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495877" y="372556"/>
            <a:ext cx="8856663" cy="908050"/>
          </a:xfrm>
        </p:spPr>
        <p:txBody>
          <a:bodyPr>
            <a:normAutofit/>
          </a:bodyPr>
          <a:lstStyle/>
          <a:p>
            <a:pPr algn="ctr">
              <a:defRPr/>
            </a:pPr>
            <a:r>
              <a:rPr lang="tr-TR" sz="3200" dirty="0">
                <a:solidFill>
                  <a:schemeClr val="bg1"/>
                </a:solidFill>
                <a:latin typeface="Arabic Typesetting" panose="03020402040406030203" pitchFamily="66" charset="-78"/>
                <a:cs typeface="Arabic Typesetting" panose="03020402040406030203" pitchFamily="66" charset="-78"/>
              </a:rPr>
              <a:t>Seviye 4 “Yaymak ” Yeniden  Ağ Tasarımı ve Gömme</a:t>
            </a:r>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3610290857"/>
              </p:ext>
            </p:extLst>
          </p:nvPr>
        </p:nvGraphicFramePr>
        <p:xfrm>
          <a:off x="313599" y="1216688"/>
          <a:ext cx="11429999" cy="5641312"/>
        </p:xfrm>
        <a:graphic>
          <a:graphicData uri="http://schemas.openxmlformats.org/drawingml/2006/table">
            <a:tbl>
              <a:tblPr firstRow="1" bandRow="1">
                <a:tableStyleId>{5C22544A-7EE6-4342-B048-85BDC9FD1C3A}</a:tableStyleId>
              </a:tblPr>
              <a:tblGrid>
                <a:gridCol w="1802347"/>
                <a:gridCol w="2181787"/>
                <a:gridCol w="2656088"/>
                <a:gridCol w="2656088"/>
                <a:gridCol w="2133689"/>
              </a:tblGrid>
              <a:tr h="557930">
                <a:tc>
                  <a:txBody>
                    <a:bodyPr/>
                    <a:lstStyle/>
                    <a:p>
                      <a:pPr algn="ctr"/>
                      <a:r>
                        <a:rPr lang="tr-TR" sz="20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Çıktıları</a:t>
                      </a:r>
                      <a:endParaRPr lang="tr-TR" sz="2000" noProof="0" dirty="0">
                        <a:latin typeface="Arabic Typesetting" panose="03020402040406030203" pitchFamily="66" charset="-78"/>
                        <a:cs typeface="Arabic Typesetting" panose="03020402040406030203" pitchFamily="66" charset="-78"/>
                      </a:endParaRPr>
                    </a:p>
                  </a:txBody>
                  <a:tcPr marL="91443" marR="91443" marT="45718" marB="45718"/>
                </a:tc>
                <a:tc gridSpan="3">
                  <a:txBody>
                    <a:bodyPr/>
                    <a:lstStyle/>
                    <a:p>
                      <a:pPr algn="ctr"/>
                      <a:r>
                        <a:rPr lang="tr-TR" sz="20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süreçleri</a:t>
                      </a:r>
                      <a:endParaRPr lang="tr-TR" sz="2000" noProof="0" dirty="0">
                        <a:latin typeface="Arabic Typesetting" panose="03020402040406030203" pitchFamily="66" charset="-78"/>
                        <a:cs typeface="Arabic Typesetting" panose="03020402040406030203" pitchFamily="66" charset="-78"/>
                      </a:endParaRPr>
                    </a:p>
                  </a:txBody>
                  <a:tcPr marL="91443" marR="91443" marT="45718" marB="45718"/>
                </a:tc>
                <a:tc hMerge="1">
                  <a:txBody>
                    <a:bodyPr/>
                    <a:lstStyle/>
                    <a:p>
                      <a:endParaRPr lang="tr-TR" dirty="0"/>
                    </a:p>
                  </a:txBody>
                  <a:tcPr/>
                </a:tc>
                <a:tc hMerge="1">
                  <a:txBody>
                    <a:bodyPr/>
                    <a:lstStyle/>
                    <a:p>
                      <a:endParaRPr lang="tr-TR" dirty="0"/>
                    </a:p>
                  </a:txBody>
                  <a:tcPr/>
                </a:tc>
                <a:tc>
                  <a:txBody>
                    <a:bodyPr/>
                    <a:lstStyle/>
                    <a:p>
                      <a:pPr algn="ctr"/>
                      <a:r>
                        <a:rPr lang="tr-TR" sz="20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kaynakları</a:t>
                      </a:r>
                      <a:endParaRPr lang="tr-TR" sz="2000" noProof="0" dirty="0">
                        <a:latin typeface="Arabic Typesetting" panose="03020402040406030203" pitchFamily="66" charset="-78"/>
                        <a:cs typeface="Arabic Typesetting" panose="03020402040406030203" pitchFamily="66" charset="-78"/>
                      </a:endParaRPr>
                    </a:p>
                  </a:txBody>
                  <a:tcPr marL="91443" marR="91443" marT="45718" marB="45718"/>
                </a:tc>
              </a:tr>
              <a:tr h="805900">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Hedefleri</a:t>
                      </a:r>
                      <a:endParaRPr lang="tr-TR" sz="2000" b="1" noProof="0" dirty="0">
                        <a:latin typeface="Arabic Typesetting" panose="03020402040406030203" pitchFamily="66" charset="-78"/>
                        <a:cs typeface="Arabic Typesetting" panose="03020402040406030203" pitchFamily="66" charset="-78"/>
                      </a:endParaRPr>
                    </a:p>
                  </a:txBody>
                  <a:tcPr marL="91443" marR="91443" marT="45718" marB="45718"/>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Pedagoji</a:t>
                      </a:r>
                      <a:endParaRPr lang="tr-TR" sz="2000" b="1" noProof="0" dirty="0">
                        <a:latin typeface="Arabic Typesetting" panose="03020402040406030203" pitchFamily="66" charset="-78"/>
                        <a:cs typeface="Arabic Typesetting" panose="03020402040406030203" pitchFamily="66" charset="-78"/>
                      </a:endParaRPr>
                    </a:p>
                  </a:txBody>
                  <a:tcPr marL="91443" marR="91443" marT="45718" marB="45718"/>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Öğrenci rolü</a:t>
                      </a:r>
                      <a:endParaRPr lang="tr-TR" sz="2000" b="1" noProof="0" dirty="0">
                        <a:latin typeface="Arabic Typesetting" panose="03020402040406030203" pitchFamily="66" charset="-78"/>
                        <a:cs typeface="Arabic Typesetting" panose="03020402040406030203" pitchFamily="66" charset="-78"/>
                      </a:endParaRPr>
                    </a:p>
                  </a:txBody>
                  <a:tcPr marL="91443" marR="91443" marT="45718" marB="45718"/>
                </a:tc>
                <a:tc>
                  <a:txBody>
                    <a:bodyPr/>
                    <a:lstStyle/>
                    <a:p>
                      <a:r>
                        <a:rPr lang="tr-TR" sz="2000" b="1"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Öğretme, öğrenme ve değerlendirme Yönetimi</a:t>
                      </a:r>
                      <a:endParaRPr lang="tr-TR" sz="2000" b="1" noProof="0" dirty="0">
                        <a:latin typeface="Arabic Typesetting" panose="03020402040406030203" pitchFamily="66" charset="-78"/>
                        <a:cs typeface="Arabic Typesetting" panose="03020402040406030203" pitchFamily="66" charset="-78"/>
                      </a:endParaRPr>
                    </a:p>
                  </a:txBody>
                  <a:tcPr marL="91443" marR="91443" marT="45718" marB="45718"/>
                </a:tc>
                <a:tc>
                  <a:txBody>
                    <a:bodyPr/>
                    <a:lstStyle/>
                    <a:p>
                      <a:r>
                        <a:rPr lang="tr-TR" sz="2000" kern="1200" noProof="0" smtClean="0">
                          <a:solidFill>
                            <a:schemeClr val="dk1"/>
                          </a:solidFill>
                          <a:effectLst/>
                          <a:latin typeface="Arabic Typesetting" panose="03020402040406030203" pitchFamily="66" charset="-78"/>
                          <a:ea typeface="+mn-ea"/>
                          <a:cs typeface="Arabic Typesetting" panose="03020402040406030203" pitchFamily="66" charset="-78"/>
                        </a:rPr>
                        <a:t>Destekleyen Teknoloji</a:t>
                      </a:r>
                      <a:endParaRPr lang="tr-TR" sz="2000" noProof="0">
                        <a:latin typeface="Arabic Typesetting" panose="03020402040406030203" pitchFamily="66" charset="-78"/>
                        <a:cs typeface="Arabic Typesetting" panose="03020402040406030203" pitchFamily="66" charset="-78"/>
                      </a:endParaRPr>
                    </a:p>
                  </a:txBody>
                  <a:tcPr marL="91443" marR="91443" marT="45718" marB="45718"/>
                </a:tc>
              </a:tr>
              <a:tr h="4277482">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İşbirlikçi problem çözme gibi örtüşen</a:t>
                      </a:r>
                      <a:r>
                        <a:rPr lang="tr-TR" sz="2000" baseline="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21. yüzyıl becerilerini içermek için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aktiviteler</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geleneksel ders yeterlikleri ötesine geçen öğrenme hedeflerine yönelir</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82" marR="68582"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Genişletilmiş verimli araştırma tabanlı öğrenme yoluyla resmi ve gayri resmi öğrenme arasındaki boşluk doldurularak, öğretim ve</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öğrenme, öğrenci</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etrafında dağıtılır,</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bağlanır ve</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organize edilir.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82" marR="68582"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Öğrenciler</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kendi öğrenmelerini</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yönetmek için teknolojiyi kullanarak,</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bir konuda anlayışlarını  daha fazla geliştirici bir </a:t>
                      </a:r>
                      <a:r>
                        <a:rPr lang="tr-TR" sz="2000" noProof="0" dirty="0" err="1" smtClean="0">
                          <a:solidFill>
                            <a:srgbClr val="333333"/>
                          </a:solidFill>
                          <a:effectLst/>
                          <a:latin typeface="Arabic Typesetting" panose="03020402040406030203" pitchFamily="66" charset="-78"/>
                          <a:ea typeface="Verdana"/>
                          <a:cs typeface="Arabic Typesetting" panose="03020402040406030203" pitchFamily="66" charset="-78"/>
                        </a:rPr>
                        <a:t>MOOC’a</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katılmayı seçme gibi, kendi öğrenmelerini destekleyecek uygun kaynakları veya araçları seçerek,  öğrenmeyi</a:t>
                      </a:r>
                      <a:r>
                        <a:rPr lang="tr-TR" sz="2000" noProof="0" dirty="0" smtClean="0">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kontrol altına alır.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82" marR="68582"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Kurumsal-gömülü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teknoloji</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faaliyetleri,</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öğretme, öğrenme ve değerlendirme için entegre bir yaklaşım sağlayarak,  öğretmen ve  öğrenciye öğrencilerin deneyimleri ve başarıları ile ilgili güncel veriler vererek</a:t>
                      </a:r>
                      <a:endParaRPr lang="tr-TR" sz="2000" noProof="0" dirty="0" smtClean="0">
                        <a:effectLst/>
                        <a:latin typeface="Arabic Typesetting" panose="03020402040406030203" pitchFamily="66" charset="-78"/>
                        <a:ea typeface="Verdana"/>
                        <a:cs typeface="Arabic Typesetting" panose="03020402040406030203" pitchFamily="66" charset="-78"/>
                      </a:endParaRPr>
                    </a:p>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içerik ve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veri akışını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destekler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82" marR="68582"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Yenilikçi teknoloji kullanımı, örneğin 3D baskı,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Değişimli Gerçekler. </a:t>
                      </a:r>
                      <a:r>
                        <a:rPr lang="tr-TR" sz="2000" b="1" kern="16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teknolojiyi sınırların ötesinde kullanmak,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örneğin,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evde yapılan ürünleri  okuldaki ile entegre etmek.</a:t>
                      </a:r>
                      <a:endParaRPr lang="tr-TR" sz="2000" b="1" noProof="0" dirty="0">
                        <a:effectLst/>
                        <a:latin typeface="Arabic Typesetting" panose="03020402040406030203" pitchFamily="66" charset="-78"/>
                        <a:ea typeface="Verdana"/>
                        <a:cs typeface="Arabic Typesetting" panose="03020402040406030203" pitchFamily="66" charset="-78"/>
                      </a:endParaRPr>
                    </a:p>
                  </a:txBody>
                  <a:tcPr marL="68582" marR="68582" marT="0" marB="0"/>
                </a:tc>
              </a:tr>
            </a:tbl>
          </a:graphicData>
        </a:graphic>
      </p:graphicFrame>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6580750-6AC7-4B12-9B28-BC48EF595882}" type="slidenum">
              <a:rPr lang="fr-BE" altLang="tr-TR">
                <a:solidFill>
                  <a:srgbClr val="898989"/>
                </a:solidFill>
                <a:latin typeface="Calibri" panose="020F0502020204030204" pitchFamily="34" charset="0"/>
              </a:rPr>
              <a:pPr eaLnBrk="1" hangingPunct="1"/>
              <a:t>24</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34697246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65423" y="679572"/>
            <a:ext cx="10825316" cy="796873"/>
          </a:xfrm>
        </p:spPr>
        <p:txBody>
          <a:bodyPr>
            <a:normAutofit/>
          </a:bodyPr>
          <a:lstStyle/>
          <a:p>
            <a:pPr algn="ctr">
              <a:defRPr/>
            </a:pPr>
            <a:r>
              <a:rPr lang="tr-TR" b="1" dirty="0">
                <a:solidFill>
                  <a:schemeClr val="bg1"/>
                </a:solidFill>
                <a:latin typeface="Arabic Typesetting" panose="03020402040406030203" pitchFamily="66" charset="-78"/>
                <a:cs typeface="Arabic Typesetting" panose="03020402040406030203" pitchFamily="66" charset="-78"/>
              </a:rPr>
              <a:t>Seviye 5  “Yetkilendirmek” </a:t>
            </a:r>
            <a:r>
              <a:rPr lang="tr-TR" b="1" dirty="0" smtClean="0">
                <a:solidFill>
                  <a:schemeClr val="bg1"/>
                </a:solidFill>
                <a:latin typeface="Arabic Typesetting" panose="03020402040406030203" pitchFamily="66" charset="-78"/>
                <a:cs typeface="Arabic Typesetting" panose="03020402040406030203" pitchFamily="66" charset="-78"/>
              </a:rPr>
              <a:t> Yeniden </a:t>
            </a:r>
            <a:r>
              <a:rPr lang="tr-TR" b="1" dirty="0">
                <a:solidFill>
                  <a:schemeClr val="bg1"/>
                </a:solidFill>
                <a:latin typeface="Arabic Typesetting" panose="03020402040406030203" pitchFamily="66" charset="-78"/>
                <a:cs typeface="Arabic Typesetting" panose="03020402040406030203" pitchFamily="66" charset="-78"/>
              </a:rPr>
              <a:t>Tanımlama ve Yenilikçi Kullanma</a:t>
            </a:r>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1793135236"/>
              </p:ext>
            </p:extLst>
          </p:nvPr>
        </p:nvGraphicFramePr>
        <p:xfrm>
          <a:off x="468844" y="1557841"/>
          <a:ext cx="11282517" cy="4988847"/>
        </p:xfrm>
        <a:graphic>
          <a:graphicData uri="http://schemas.openxmlformats.org/drawingml/2006/table">
            <a:tbl>
              <a:tblPr firstRow="1" bandRow="1">
                <a:tableStyleId>{5C22544A-7EE6-4342-B048-85BDC9FD1C3A}</a:tableStyleId>
              </a:tblPr>
              <a:tblGrid>
                <a:gridCol w="2206497"/>
                <a:gridCol w="2206497"/>
                <a:gridCol w="1705021"/>
                <a:gridCol w="3109154"/>
                <a:gridCol w="2055348"/>
              </a:tblGrid>
              <a:tr h="661457">
                <a:tc>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Çıktıları</a:t>
                      </a:r>
                      <a:endParaRPr lang="tr-TR" sz="2400" noProof="0" dirty="0">
                        <a:latin typeface="Arabic Typesetting" panose="03020402040406030203" pitchFamily="66" charset="-78"/>
                        <a:cs typeface="Arabic Typesetting" panose="03020402040406030203" pitchFamily="66" charset="-78"/>
                      </a:endParaRPr>
                    </a:p>
                  </a:txBody>
                  <a:tcPr marL="91437" marR="91437" marT="45727" marB="45727"/>
                </a:tc>
                <a:tc gridSpan="3">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süreçleri</a:t>
                      </a:r>
                      <a:endParaRPr lang="tr-TR" sz="2400" noProof="0" dirty="0">
                        <a:latin typeface="Arabic Typesetting" panose="03020402040406030203" pitchFamily="66" charset="-78"/>
                        <a:cs typeface="Arabic Typesetting" panose="03020402040406030203" pitchFamily="66" charset="-78"/>
                      </a:endParaRPr>
                    </a:p>
                  </a:txBody>
                  <a:tcPr marL="91437" marR="91437" marT="45727" marB="45727"/>
                </a:tc>
                <a:tc hMerge="1">
                  <a:txBody>
                    <a:bodyPr/>
                    <a:lstStyle/>
                    <a:p>
                      <a:endParaRPr lang="tr-TR" dirty="0"/>
                    </a:p>
                  </a:txBody>
                  <a:tcPr/>
                </a:tc>
                <a:tc hMerge="1">
                  <a:txBody>
                    <a:bodyPr/>
                    <a:lstStyle/>
                    <a:p>
                      <a:endParaRPr lang="tr-TR" dirty="0"/>
                    </a:p>
                  </a:txBody>
                  <a:tcPr/>
                </a:tc>
                <a:tc>
                  <a:txBody>
                    <a:bodyPr/>
                    <a:lstStyle/>
                    <a:p>
                      <a:pPr algn="ctr"/>
                      <a:r>
                        <a:rPr lang="tr-TR" sz="2400" b="1" kern="1200" noProof="0" dirty="0" smtClean="0">
                          <a:solidFill>
                            <a:schemeClr val="lt1"/>
                          </a:solidFill>
                          <a:effectLst/>
                          <a:latin typeface="Arabic Typesetting" panose="03020402040406030203" pitchFamily="66" charset="-78"/>
                          <a:ea typeface="+mn-ea"/>
                          <a:cs typeface="Arabic Typesetting" panose="03020402040406030203" pitchFamily="66" charset="-78"/>
                        </a:rPr>
                        <a:t>Eğitim kaynakları</a:t>
                      </a:r>
                      <a:endParaRPr lang="tr-TR" sz="2400" noProof="0" dirty="0">
                        <a:latin typeface="Arabic Typesetting" panose="03020402040406030203" pitchFamily="66" charset="-78"/>
                        <a:cs typeface="Arabic Typesetting" panose="03020402040406030203" pitchFamily="66" charset="-78"/>
                      </a:endParaRPr>
                    </a:p>
                  </a:txBody>
                  <a:tcPr marL="91437" marR="91437" marT="45727" marB="45727"/>
                </a:tc>
              </a:tr>
              <a:tr h="850327">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Öğrenme Hedefleri</a:t>
                      </a:r>
                      <a:endParaRPr lang="tr-TR" sz="2000" noProof="0" dirty="0">
                        <a:latin typeface="Arabic Typesetting" panose="03020402040406030203" pitchFamily="66" charset="-78"/>
                        <a:cs typeface="Arabic Typesetting" panose="03020402040406030203" pitchFamily="66" charset="-78"/>
                      </a:endParaRPr>
                    </a:p>
                  </a:txBody>
                  <a:tcPr marL="91437" marR="91437" marT="45727" marB="45727"/>
                </a:tc>
                <a:tc>
                  <a:txBody>
                    <a:bodyPr/>
                    <a:lstStyle/>
                    <a:p>
                      <a:r>
                        <a:rPr lang="tr-TR" sz="2000" kern="1200" noProof="0" dirty="0" smtClean="0">
                          <a:solidFill>
                            <a:schemeClr val="dk1"/>
                          </a:solidFill>
                          <a:effectLst/>
                          <a:latin typeface="Arabic Typesetting" panose="03020402040406030203" pitchFamily="66" charset="-78"/>
                          <a:ea typeface="+mn-ea"/>
                          <a:cs typeface="Arabic Typesetting" panose="03020402040406030203" pitchFamily="66" charset="-78"/>
                        </a:rPr>
                        <a:t>Pedagoji</a:t>
                      </a:r>
                      <a:endParaRPr lang="tr-TR" sz="2000" noProof="0" dirty="0">
                        <a:latin typeface="Arabic Typesetting" panose="03020402040406030203" pitchFamily="66" charset="-78"/>
                        <a:cs typeface="Arabic Typesetting" panose="03020402040406030203" pitchFamily="66" charset="-78"/>
                      </a:endParaRPr>
                    </a:p>
                  </a:txBody>
                  <a:tcPr marL="91437" marR="91437" marT="45727" marB="45727"/>
                </a:tc>
                <a:tc>
                  <a:txBody>
                    <a:bodyPr/>
                    <a:lstStyle/>
                    <a:p>
                      <a:r>
                        <a:rPr lang="tr-TR" sz="2000" kern="1200" noProof="0" smtClean="0">
                          <a:solidFill>
                            <a:schemeClr val="dk1"/>
                          </a:solidFill>
                          <a:effectLst/>
                          <a:latin typeface="Arabic Typesetting" panose="03020402040406030203" pitchFamily="66" charset="-78"/>
                          <a:ea typeface="+mn-ea"/>
                          <a:cs typeface="Arabic Typesetting" panose="03020402040406030203" pitchFamily="66" charset="-78"/>
                        </a:rPr>
                        <a:t>Öğrenci rolü</a:t>
                      </a:r>
                      <a:endParaRPr lang="tr-TR" sz="2000" noProof="0">
                        <a:latin typeface="Arabic Typesetting" panose="03020402040406030203" pitchFamily="66" charset="-78"/>
                        <a:cs typeface="Arabic Typesetting" panose="03020402040406030203" pitchFamily="66" charset="-78"/>
                      </a:endParaRPr>
                    </a:p>
                  </a:txBody>
                  <a:tcPr marL="91437" marR="91437" marT="45727" marB="45727"/>
                </a:tc>
                <a:tc>
                  <a:txBody>
                    <a:bodyPr/>
                    <a:lstStyle/>
                    <a:p>
                      <a:r>
                        <a:rPr lang="tr-TR" sz="2000" kern="1200" noProof="0" smtClean="0">
                          <a:solidFill>
                            <a:schemeClr val="dk1"/>
                          </a:solidFill>
                          <a:effectLst/>
                          <a:latin typeface="Arabic Typesetting" panose="03020402040406030203" pitchFamily="66" charset="-78"/>
                          <a:ea typeface="+mn-ea"/>
                          <a:cs typeface="Arabic Typesetting" panose="03020402040406030203" pitchFamily="66" charset="-78"/>
                        </a:rPr>
                        <a:t>Öğretme, öğrenme ve değerlendirme Yönetimi</a:t>
                      </a:r>
                      <a:endParaRPr lang="tr-TR" sz="2000" noProof="0">
                        <a:latin typeface="Arabic Typesetting" panose="03020402040406030203" pitchFamily="66" charset="-78"/>
                        <a:cs typeface="Arabic Typesetting" panose="03020402040406030203" pitchFamily="66" charset="-78"/>
                      </a:endParaRPr>
                    </a:p>
                  </a:txBody>
                  <a:tcPr marL="91437" marR="91437" marT="45727" marB="45727"/>
                </a:tc>
                <a:tc>
                  <a:txBody>
                    <a:bodyPr/>
                    <a:lstStyle/>
                    <a:p>
                      <a:r>
                        <a:rPr lang="tr-TR" sz="2000" kern="1200" noProof="0" smtClean="0">
                          <a:solidFill>
                            <a:schemeClr val="dk1"/>
                          </a:solidFill>
                          <a:effectLst/>
                          <a:latin typeface="Arabic Typesetting" panose="03020402040406030203" pitchFamily="66" charset="-78"/>
                          <a:ea typeface="+mn-ea"/>
                          <a:cs typeface="Arabic Typesetting" panose="03020402040406030203" pitchFamily="66" charset="-78"/>
                        </a:rPr>
                        <a:t>Destekleyen Teknoloji</a:t>
                      </a:r>
                      <a:endParaRPr lang="tr-TR" sz="2000" noProof="0">
                        <a:latin typeface="Arabic Typesetting" panose="03020402040406030203" pitchFamily="66" charset="-78"/>
                        <a:cs typeface="Arabic Typesetting" panose="03020402040406030203" pitchFamily="66" charset="-78"/>
                      </a:endParaRPr>
                    </a:p>
                  </a:txBody>
                  <a:tcPr marL="91437" marR="91437" marT="45727" marB="45727"/>
                </a:tc>
              </a:tr>
              <a:tr h="3477063">
                <a:tc>
                  <a:txBody>
                    <a:bodyPr/>
                    <a:lstStyle/>
                    <a:p>
                      <a:pPr algn="l">
                        <a:lnSpc>
                          <a:spcPct val="115000"/>
                        </a:lnSpc>
                        <a:spcAft>
                          <a:spcPts val="0"/>
                        </a:spcAft>
                      </a:pP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Aktiviteler</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öğrencilerle müzakere edilen ve gözden geçirilen ve tamamen revize edilen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kişiselleştirilmiş öğrenme hedeflerini ele alır.</a:t>
                      </a:r>
                      <a:endParaRPr lang="tr-TR" sz="2000" b="1" noProof="0" dirty="0">
                        <a:effectLst/>
                        <a:latin typeface="Arabic Typesetting" panose="03020402040406030203" pitchFamily="66" charset="-78"/>
                        <a:ea typeface="Verdana"/>
                        <a:cs typeface="Arabic Typesetting" panose="03020402040406030203" pitchFamily="66" charset="-78"/>
                      </a:endParaRPr>
                    </a:p>
                  </a:txBody>
                  <a:tcPr marL="68577" marR="68577"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Her yerde, entegre, internete sorunsuz bağlı teknolojiler sınıfın ötesinde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öğrenci</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seçimini</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ve kişiselleştirmeyi destekler.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77" marR="68577"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Akıllı içerik ve analiz ile desteklenen öğrenme yolculuğunun yardımcı tasarımcısı olan öğrenci.</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77" marR="68577"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Teknoloji, öğrenci uygulama toplulukları gibi başkaları tarafından sağlanan hizmetleri okul  için sağlayarak, kurumsal sınırlar ötesine geçen yeni öğrenme hizmetlerini destekler.</a:t>
                      </a:r>
                      <a:endParaRPr lang="tr-TR" sz="2000" noProof="0" dirty="0">
                        <a:effectLst/>
                        <a:latin typeface="Arabic Typesetting" panose="03020402040406030203" pitchFamily="66" charset="-78"/>
                        <a:ea typeface="Verdana"/>
                        <a:cs typeface="Arabic Typesetting" panose="03020402040406030203" pitchFamily="66" charset="-78"/>
                      </a:endParaRPr>
                    </a:p>
                  </a:txBody>
                  <a:tcPr marL="68577" marR="68577" marT="0" marB="0"/>
                </a:tc>
                <a:tc>
                  <a:txBody>
                    <a:bodyPr/>
                    <a:lstStyle/>
                    <a:p>
                      <a:pPr algn="l">
                        <a:lnSpc>
                          <a:spcPct val="115000"/>
                        </a:lnSpc>
                        <a:spcAft>
                          <a:spcPts val="0"/>
                        </a:spcAft>
                      </a:pP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a:t>
                      </a:r>
                      <a:r>
                        <a:rPr lang="tr-TR" sz="2000" noProof="0" dirty="0" err="1" smtClean="0">
                          <a:solidFill>
                            <a:srgbClr val="4D90F0"/>
                          </a:solidFill>
                          <a:effectLst/>
                          <a:latin typeface="Arabic Typesetting" panose="03020402040406030203" pitchFamily="66" charset="-78"/>
                          <a:ea typeface="Verdana"/>
                          <a:cs typeface="Arabic Typesetting" panose="03020402040406030203" pitchFamily="66" charset="-78"/>
                        </a:rPr>
                        <a:t>Agile</a:t>
                      </a:r>
                      <a:r>
                        <a:rPr lang="tr-TR" sz="2000" noProof="0" dirty="0" smtClean="0">
                          <a:solidFill>
                            <a:srgbClr val="333333"/>
                          </a:solidFill>
                          <a:effectLst/>
                          <a:latin typeface="Arabic Typesetting" panose="03020402040406030203" pitchFamily="66" charset="-78"/>
                          <a:ea typeface="Verdana"/>
                          <a:cs typeface="Arabic Typesetting" panose="03020402040406030203" pitchFamily="66" charset="-78"/>
                        </a:rPr>
                        <a:t>' eğitim ve öğrenmeyi destekleyen, yani, </a:t>
                      </a:r>
                      <a:r>
                        <a:rPr lang="tr-TR" sz="2000" b="1" noProof="0" dirty="0" smtClean="0">
                          <a:solidFill>
                            <a:srgbClr val="333333"/>
                          </a:solidFill>
                          <a:effectLst/>
                          <a:latin typeface="Arabic Typesetting" panose="03020402040406030203" pitchFamily="66" charset="-78"/>
                          <a:ea typeface="Verdana"/>
                          <a:cs typeface="Arabic Typesetting" panose="03020402040406030203" pitchFamily="66" charset="-78"/>
                        </a:rPr>
                        <a:t>duruma yanıt veren, Mobil ve konum teknolojileri</a:t>
                      </a:r>
                      <a:endParaRPr lang="tr-TR" sz="2000" b="1" noProof="0" dirty="0">
                        <a:effectLst/>
                        <a:latin typeface="Arabic Typesetting" panose="03020402040406030203" pitchFamily="66" charset="-78"/>
                        <a:ea typeface="Verdana"/>
                        <a:cs typeface="Arabic Typesetting" panose="03020402040406030203" pitchFamily="66" charset="-78"/>
                      </a:endParaRPr>
                    </a:p>
                  </a:txBody>
                  <a:tcPr marL="68577" marR="68577" marT="0" marB="0"/>
                </a:tc>
              </a:tr>
            </a:tbl>
          </a:graphicData>
        </a:graphic>
      </p:graphicFrame>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B1F79F1-6C74-4DA2-B0BF-475B6D709FF1}" type="slidenum">
              <a:rPr lang="fr-BE" altLang="tr-TR">
                <a:solidFill>
                  <a:srgbClr val="898989"/>
                </a:solidFill>
                <a:latin typeface="Calibri" panose="020F0502020204030204" pitchFamily="34" charset="0"/>
              </a:rPr>
              <a:pPr eaLnBrk="1" hangingPunct="1"/>
              <a:t>25</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10294397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8481" y="844243"/>
            <a:ext cx="8229600" cy="1143000"/>
          </a:xfrm>
        </p:spPr>
        <p:txBody>
          <a:bodyPr>
            <a:normAutofit/>
          </a:bodyPr>
          <a:lstStyle/>
          <a:p>
            <a:pPr>
              <a:defRPr/>
            </a:pPr>
            <a:r>
              <a:rPr lang="tr-TR" b="1" dirty="0">
                <a:latin typeface="Arabic Typesetting" panose="03020402040406030203" pitchFamily="66" charset="-78"/>
                <a:cs typeface="Arabic Typesetting" panose="03020402040406030203" pitchFamily="66" charset="-78"/>
              </a:rPr>
              <a:t>Öğretmenler için UNESCO BİT Yeterlikleri </a:t>
            </a:r>
            <a:r>
              <a:rPr lang="tr-TR" b="1" dirty="0" smtClean="0">
                <a:latin typeface="Arabic Typesetting" panose="03020402040406030203" pitchFamily="66" charset="-78"/>
                <a:cs typeface="Arabic Typesetting" panose="03020402040406030203" pitchFamily="66" charset="-78"/>
              </a:rPr>
              <a:t>üç seviyedir</a:t>
            </a:r>
            <a:r>
              <a:rPr lang="en-US" b="1" dirty="0" smtClean="0">
                <a:latin typeface="Arabic Typesetting" panose="03020402040406030203" pitchFamily="66" charset="-78"/>
                <a:cs typeface="Arabic Typesetting" panose="03020402040406030203" pitchFamily="66" charset="-78"/>
              </a:rPr>
              <a:t>:</a:t>
            </a:r>
            <a:endParaRPr lang="tr-TR" b="1" dirty="0">
              <a:latin typeface="Arabic Typesetting" panose="03020402040406030203" pitchFamily="66" charset="-78"/>
              <a:cs typeface="Arabic Typesetting" panose="03020402040406030203" pitchFamily="66" charset="-78"/>
            </a:endParaRPr>
          </a:p>
        </p:txBody>
      </p:sp>
      <p:sp>
        <p:nvSpPr>
          <p:cNvPr id="3" name="İçerik Yer Tutucusu 2"/>
          <p:cNvSpPr>
            <a:spLocks noGrp="1"/>
          </p:cNvSpPr>
          <p:nvPr>
            <p:ph idx="1"/>
          </p:nvPr>
        </p:nvSpPr>
        <p:spPr>
          <a:xfrm>
            <a:off x="945178" y="2367270"/>
            <a:ext cx="8229600" cy="4132262"/>
          </a:xfrm>
        </p:spPr>
        <p:txBody>
          <a:bodyPr>
            <a:normAutofit/>
          </a:bodyPr>
          <a:lstStyle/>
          <a:p>
            <a:pPr marL="514350" indent="-514350">
              <a:buFont typeface="+mj-lt"/>
              <a:buAutoNum type="arabicPeriod"/>
              <a:defRPr/>
            </a:pPr>
            <a:r>
              <a:rPr lang="en-US" sz="2800" dirty="0" err="1" smtClean="0">
                <a:latin typeface="Arabic Typesetting" panose="03020402040406030203" pitchFamily="66" charset="-78"/>
                <a:cs typeface="Arabic Typesetting" panose="03020402040406030203" pitchFamily="66" charset="-78"/>
              </a:rPr>
              <a:t>Te</a:t>
            </a:r>
            <a:r>
              <a:rPr lang="tr-TR" sz="2800" dirty="0" smtClean="0">
                <a:latin typeface="Arabic Typesetting" panose="03020402040406030203" pitchFamily="66" charset="-78"/>
                <a:cs typeface="Arabic Typesetting" panose="03020402040406030203" pitchFamily="66" charset="-78"/>
              </a:rPr>
              <a:t>k</a:t>
            </a:r>
            <a:r>
              <a:rPr lang="en-US" sz="2800" dirty="0" smtClean="0">
                <a:latin typeface="Arabic Typesetting" panose="03020402040406030203" pitchFamily="66" charset="-78"/>
                <a:cs typeface="Arabic Typesetting" panose="03020402040406030203" pitchFamily="66" charset="-78"/>
              </a:rPr>
              <a:t>nolo</a:t>
            </a:r>
            <a:r>
              <a:rPr lang="tr-TR" sz="2800" dirty="0" err="1" smtClean="0">
                <a:latin typeface="Arabic Typesetting" panose="03020402040406030203" pitchFamily="66" charset="-78"/>
                <a:cs typeface="Arabic Typesetting" panose="03020402040406030203" pitchFamily="66" charset="-78"/>
              </a:rPr>
              <a:t>ji</a:t>
            </a:r>
            <a:r>
              <a:rPr lang="en-US" sz="2800" dirty="0" smtClean="0">
                <a:latin typeface="Arabic Typesetting" panose="03020402040406030203" pitchFamily="66" charset="-78"/>
                <a:cs typeface="Arabic Typesetting" panose="03020402040406030203" pitchFamily="66" charset="-78"/>
              </a:rPr>
              <a:t> </a:t>
            </a:r>
            <a:r>
              <a:rPr lang="tr-TR" sz="2800" dirty="0" smtClean="0">
                <a:latin typeface="Arabic Typesetting" panose="03020402040406030203" pitchFamily="66" charset="-78"/>
                <a:cs typeface="Arabic Typesetting" panose="03020402040406030203" pitchFamily="66" charset="-78"/>
              </a:rPr>
              <a:t>okuryazarlığı</a:t>
            </a:r>
            <a:r>
              <a:rPr lang="en-US" sz="2800" dirty="0" smtClean="0">
                <a:latin typeface="Arabic Typesetting" panose="03020402040406030203" pitchFamily="66" charset="-78"/>
                <a:cs typeface="Arabic Typesetting" panose="03020402040406030203" pitchFamily="66" charset="-78"/>
              </a:rPr>
              <a:t>(TL</a:t>
            </a:r>
            <a:r>
              <a:rPr lang="en-US" sz="2800" dirty="0">
                <a:latin typeface="Arabic Typesetting" panose="03020402040406030203" pitchFamily="66" charset="-78"/>
                <a:cs typeface="Arabic Typesetting" panose="03020402040406030203" pitchFamily="66" charset="-78"/>
              </a:rPr>
              <a:t>), </a:t>
            </a:r>
            <a:endParaRPr lang="tr-TR" sz="2800" dirty="0" smtClean="0">
              <a:latin typeface="Arabic Typesetting" panose="03020402040406030203" pitchFamily="66" charset="-78"/>
              <a:cs typeface="Arabic Typesetting" panose="03020402040406030203" pitchFamily="66" charset="-78"/>
            </a:endParaRPr>
          </a:p>
          <a:p>
            <a:pPr marL="514350" indent="-514350">
              <a:buFont typeface="+mj-lt"/>
              <a:buAutoNum type="arabicPeriod"/>
              <a:defRPr/>
            </a:pPr>
            <a:r>
              <a:rPr lang="tr-TR" sz="2800" dirty="0" smtClean="0">
                <a:latin typeface="Arabic Typesetting" panose="03020402040406030203" pitchFamily="66" charset="-78"/>
                <a:cs typeface="Arabic Typesetting" panose="03020402040406030203" pitchFamily="66" charset="-78"/>
              </a:rPr>
              <a:t>Bilgi derinleştirme </a:t>
            </a:r>
            <a:r>
              <a:rPr lang="en-US" sz="2800" dirty="0" smtClean="0">
                <a:latin typeface="Arabic Typesetting" panose="03020402040406030203" pitchFamily="66" charset="-78"/>
                <a:cs typeface="Arabic Typesetting" panose="03020402040406030203" pitchFamily="66" charset="-78"/>
              </a:rPr>
              <a:t>(KD)</a:t>
            </a:r>
            <a:endParaRPr lang="tr-TR" sz="2800" dirty="0" smtClean="0">
              <a:latin typeface="Arabic Typesetting" panose="03020402040406030203" pitchFamily="66" charset="-78"/>
              <a:cs typeface="Arabic Typesetting" panose="03020402040406030203" pitchFamily="66" charset="-78"/>
            </a:endParaRPr>
          </a:p>
          <a:p>
            <a:pPr marL="514350" indent="-514350">
              <a:buFont typeface="+mj-lt"/>
              <a:buAutoNum type="arabicPeriod"/>
              <a:defRPr/>
            </a:pPr>
            <a:r>
              <a:rPr lang="tr-TR" sz="2800" dirty="0" smtClean="0">
                <a:latin typeface="Arabic Typesetting" panose="03020402040406030203" pitchFamily="66" charset="-78"/>
                <a:cs typeface="Arabic Typesetting" panose="03020402040406030203" pitchFamily="66" charset="-78"/>
              </a:rPr>
              <a:t>Bilgi oluşturma </a:t>
            </a:r>
            <a:r>
              <a:rPr lang="en-US" sz="2800" dirty="0" smtClean="0">
                <a:latin typeface="Arabic Typesetting" panose="03020402040406030203" pitchFamily="66" charset="-78"/>
                <a:cs typeface="Arabic Typesetting" panose="03020402040406030203" pitchFamily="66" charset="-78"/>
              </a:rPr>
              <a:t>(KC</a:t>
            </a:r>
            <a:r>
              <a:rPr lang="en-US" sz="2800" dirty="0">
                <a:latin typeface="Arabic Typesetting" panose="03020402040406030203" pitchFamily="66" charset="-78"/>
                <a:cs typeface="Arabic Typesetting" panose="03020402040406030203" pitchFamily="66" charset="-78"/>
              </a:rPr>
              <a:t>). </a:t>
            </a:r>
            <a:endParaRPr lang="tr-TR" sz="2800" dirty="0" smtClean="0">
              <a:latin typeface="Arabic Typesetting" panose="03020402040406030203" pitchFamily="66" charset="-78"/>
              <a:cs typeface="Arabic Typesetting" panose="03020402040406030203" pitchFamily="66" charset="-78"/>
            </a:endParaRPr>
          </a:p>
          <a:p>
            <a:pPr lvl="1">
              <a:buFont typeface="Arial" charset="0"/>
              <a:buChar char="–"/>
              <a:defRPr/>
            </a:pPr>
            <a:r>
              <a:rPr lang="tr-TR" sz="2800" dirty="0" smtClean="0">
                <a:latin typeface="Arabic Typesetting" panose="03020402040406030203" pitchFamily="66" charset="-78"/>
                <a:cs typeface="Arabic Typesetting" panose="03020402040406030203" pitchFamily="66" charset="-78"/>
              </a:rPr>
              <a:t>Geleceğin </a:t>
            </a:r>
            <a:r>
              <a:rPr lang="tr-TR" sz="2800" dirty="0">
                <a:latin typeface="Arabic Typesetting" panose="03020402040406030203" pitchFamily="66" charset="-78"/>
                <a:cs typeface="Arabic Typesetting" panose="03020402040406030203" pitchFamily="66" charset="-78"/>
              </a:rPr>
              <a:t>Sınıfı Senaryoları </a:t>
            </a:r>
            <a:r>
              <a:rPr lang="tr-TR" sz="2800" dirty="0" smtClean="0">
                <a:latin typeface="Arabic Typesetting" panose="03020402040406030203" pitchFamily="66" charset="-78"/>
                <a:cs typeface="Arabic Typesetting" panose="03020402040406030203" pitchFamily="66" charset="-78"/>
              </a:rPr>
              <a:t>süreçleri temel </a:t>
            </a:r>
            <a:r>
              <a:rPr lang="tr-TR" sz="2800" dirty="0">
                <a:latin typeface="Arabic Typesetting" panose="03020402040406030203" pitchFamily="66" charset="-78"/>
                <a:cs typeface="Arabic Typesetting" panose="03020402040406030203" pitchFamily="66" charset="-78"/>
              </a:rPr>
              <a:t>teknolojik </a:t>
            </a:r>
            <a:r>
              <a:rPr lang="tr-TR" sz="2800" dirty="0" smtClean="0">
                <a:latin typeface="Arabic Typesetting" panose="03020402040406030203" pitchFamily="66" charset="-78"/>
                <a:cs typeface="Arabic Typesetting" panose="03020402040406030203" pitchFamily="66" charset="-78"/>
              </a:rPr>
              <a:t>okuryazarlığı varsaymakta ve diğer daha yüksek iki seviyede,</a:t>
            </a:r>
            <a:r>
              <a:rPr lang="tr-TR" sz="2800" dirty="0">
                <a:latin typeface="Arabic Typesetting" panose="03020402040406030203" pitchFamily="66" charset="-78"/>
                <a:cs typeface="Arabic Typesetting" panose="03020402040406030203" pitchFamily="66" charset="-78"/>
              </a:rPr>
              <a:t> yeterliliklerin </a:t>
            </a:r>
            <a:r>
              <a:rPr lang="tr-TR" sz="2800" dirty="0" smtClean="0">
                <a:latin typeface="Arabic Typesetting" panose="03020402040406030203" pitchFamily="66" charset="-78"/>
                <a:cs typeface="Arabic Typesetting" panose="03020402040406030203" pitchFamily="66" charset="-78"/>
              </a:rPr>
              <a:t>geliştirilmesine odaklanmaktadır.</a:t>
            </a:r>
            <a:endParaRPr lang="tr-T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8510120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a:defRPr/>
            </a:pPr>
            <a:r>
              <a:rPr lang="tr-TR" b="1" dirty="0" smtClean="0">
                <a:latin typeface="Arabic Typesetting" panose="03020402040406030203" pitchFamily="66" charset="-78"/>
                <a:cs typeface="Arabic Typesetting" panose="03020402040406030203" pitchFamily="66" charset="-78"/>
              </a:rPr>
              <a:t>2025’in sınıfı için öğretmenleri nasıl hazırlamalıyız?</a:t>
            </a:r>
            <a:endParaRPr lang="tr-TR" dirty="0">
              <a:latin typeface="Arabic Typesetting" panose="03020402040406030203" pitchFamily="66" charset="-78"/>
              <a:cs typeface="Arabic Typesetting" panose="03020402040406030203" pitchFamily="66" charset="-78"/>
            </a:endParaRPr>
          </a:p>
        </p:txBody>
      </p:sp>
      <p:sp>
        <p:nvSpPr>
          <p:cNvPr id="3" name="İçerik Yer Tutucusu 2"/>
          <p:cNvSpPr>
            <a:spLocks noGrp="1"/>
          </p:cNvSpPr>
          <p:nvPr>
            <p:ph idx="1"/>
          </p:nvPr>
        </p:nvSpPr>
        <p:spPr/>
        <p:txBody>
          <a:bodyPr>
            <a:normAutofit/>
          </a:bodyPr>
          <a:lstStyle/>
          <a:p>
            <a:pPr>
              <a:defRPr/>
            </a:pPr>
            <a:r>
              <a:rPr lang="en-US" sz="2800" dirty="0" err="1" smtClean="0">
                <a:latin typeface="Arabic Typesetting" panose="03020402040406030203" pitchFamily="66" charset="-78"/>
                <a:cs typeface="Arabic Typesetting" panose="03020402040406030203" pitchFamily="66" charset="-78"/>
              </a:rPr>
              <a:t>iTEC</a:t>
            </a:r>
            <a:r>
              <a:rPr lang="en-US" sz="2800" dirty="0" smtClean="0">
                <a:latin typeface="Arabic Typesetting" panose="03020402040406030203" pitchFamily="66" charset="-78"/>
                <a:cs typeface="Arabic Typesetting" panose="03020402040406030203" pitchFamily="66" charset="-78"/>
              </a:rPr>
              <a:t> </a:t>
            </a:r>
            <a:r>
              <a:rPr lang="tr-TR" sz="2800" dirty="0" smtClean="0">
                <a:latin typeface="Arabic Typesetting" panose="03020402040406030203" pitchFamily="66" charset="-78"/>
                <a:cs typeface="Arabic Typesetting" panose="03020402040406030203" pitchFamily="66" charset="-78"/>
              </a:rPr>
              <a:t>Öğrenme Hikayeleri ve Aktivitelerinin </a:t>
            </a:r>
            <a:r>
              <a:rPr lang="en-US" sz="2800" dirty="0" smtClean="0">
                <a:latin typeface="Arabic Typesetting" panose="03020402040406030203" pitchFamily="66" charset="-78"/>
                <a:cs typeface="Arabic Typesetting" panose="03020402040406030203" pitchFamily="66" charset="-78"/>
              </a:rPr>
              <a:t>2025</a:t>
            </a:r>
            <a:r>
              <a:rPr lang="tr-TR" sz="2800" dirty="0" smtClean="0">
                <a:latin typeface="Arabic Typesetting" panose="03020402040406030203" pitchFamily="66" charset="-78"/>
                <a:cs typeface="Arabic Typesetting" panose="03020402040406030203" pitchFamily="66" charset="-78"/>
              </a:rPr>
              <a:t>’in öğrenenlerinin ihtiyaçlarını karşılayacağından nasıl emin olabiliriz</a:t>
            </a:r>
            <a:r>
              <a:rPr lang="en-US" sz="2800" dirty="0" smtClean="0">
                <a:latin typeface="Arabic Typesetting" panose="03020402040406030203" pitchFamily="66" charset="-78"/>
                <a:cs typeface="Arabic Typesetting" panose="03020402040406030203" pitchFamily="66" charset="-78"/>
              </a:rPr>
              <a:t>.</a:t>
            </a:r>
            <a:endParaRPr lang="tr-TR" sz="2800" dirty="0" smtClean="0">
              <a:latin typeface="Arabic Typesetting" panose="03020402040406030203" pitchFamily="66" charset="-78"/>
              <a:cs typeface="Arabic Typesetting" panose="03020402040406030203" pitchFamily="66" charset="-78"/>
            </a:endParaRPr>
          </a:p>
          <a:p>
            <a:pPr>
              <a:defRPr/>
            </a:pPr>
            <a:r>
              <a:rPr lang="tr-TR" sz="2800" dirty="0" smtClean="0">
                <a:latin typeface="Arabic Typesetting" panose="03020402040406030203" pitchFamily="66" charset="-78"/>
                <a:cs typeface="Arabic Typesetting" panose="03020402040406030203" pitchFamily="66" charset="-78"/>
              </a:rPr>
              <a:t>Öğretmenler ve öğrencilerin sınıfta ve dışarıda 21. yy teknolojilerini kullanmalarını sağlamak için ne yapılmalıdır?</a:t>
            </a:r>
            <a:endParaRPr lang="tr-T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2131261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iTEC’e</a:t>
            </a:r>
            <a:r>
              <a:rPr lang="tr-TR" dirty="0" smtClean="0"/>
              <a:t> Kayıt </a:t>
            </a:r>
            <a:endParaRPr lang="tr-TR" dirty="0"/>
          </a:p>
        </p:txBody>
      </p:sp>
      <p:sp>
        <p:nvSpPr>
          <p:cNvPr id="3" name="İçerik Yer Tutucusu 2"/>
          <p:cNvSpPr>
            <a:spLocks noGrp="1"/>
          </p:cNvSpPr>
          <p:nvPr>
            <p:ph idx="1"/>
          </p:nvPr>
        </p:nvSpPr>
        <p:spPr>
          <a:xfrm>
            <a:off x="1660281" y="2603500"/>
            <a:ext cx="8825659" cy="3416300"/>
          </a:xfrm>
        </p:spPr>
        <p:txBody>
          <a:bodyPr anchor="ctr">
            <a:normAutofit/>
          </a:bodyPr>
          <a:lstStyle/>
          <a:p>
            <a:pPr marL="0" indent="0" algn="ctr">
              <a:buNone/>
            </a:pPr>
            <a:r>
              <a:rPr lang="tr-TR" sz="5400" dirty="0" smtClean="0"/>
              <a:t>İtecturkey.ogr.tr </a:t>
            </a:r>
            <a:endParaRPr lang="tr-TR" sz="5400" dirty="0"/>
          </a:p>
        </p:txBody>
      </p:sp>
    </p:spTree>
    <p:extLst>
      <p:ext uri="{BB962C8B-B14F-4D97-AF65-F5344CB8AC3E}">
        <p14:creationId xmlns:p14="http://schemas.microsoft.com/office/powerpoint/2010/main" val="2191291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Web araçları </a:t>
            </a:r>
            <a:endParaRPr lang="tr-TR" dirty="0"/>
          </a:p>
        </p:txBody>
      </p:sp>
      <p:sp>
        <p:nvSpPr>
          <p:cNvPr id="3" name="İçerik Yer Tutucusu 2"/>
          <p:cNvSpPr>
            <a:spLocks noGrp="1"/>
          </p:cNvSpPr>
          <p:nvPr>
            <p:ph idx="1"/>
          </p:nvPr>
        </p:nvSpPr>
        <p:spPr/>
        <p:txBody>
          <a:bodyPr/>
          <a:lstStyle/>
          <a:p>
            <a:r>
              <a:rPr lang="tr-TR" dirty="0" smtClean="0"/>
              <a:t>Yapım aşamasında </a:t>
            </a:r>
            <a:endParaRPr lang="tr-TR" dirty="0"/>
          </a:p>
        </p:txBody>
      </p:sp>
    </p:spTree>
    <p:extLst>
      <p:ext uri="{BB962C8B-B14F-4D97-AF65-F5344CB8AC3E}">
        <p14:creationId xmlns:p14="http://schemas.microsoft.com/office/powerpoint/2010/main" val="1632991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979138" y="5743677"/>
            <a:ext cx="6212862" cy="1320800"/>
          </a:xfrm>
        </p:spPr>
        <p:txBody>
          <a:bodyPr>
            <a:normAutofit/>
          </a:bodyPr>
          <a:lstStyle/>
          <a:p>
            <a:pPr algn="r"/>
            <a:r>
              <a:rPr lang="tr-TR" dirty="0">
                <a:solidFill>
                  <a:schemeClr val="accent1"/>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Prof. </a:t>
            </a:r>
            <a:r>
              <a:rPr lang="tr-TR" dirty="0" err="1">
                <a:solidFill>
                  <a:schemeClr val="accent1"/>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Stephen</a:t>
            </a:r>
            <a:r>
              <a:rPr lang="tr-TR" dirty="0">
                <a:solidFill>
                  <a:schemeClr val="accent1"/>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 </a:t>
            </a:r>
            <a:r>
              <a:rPr lang="tr-TR" dirty="0" err="1">
                <a:solidFill>
                  <a:schemeClr val="accent1"/>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Heppell</a:t>
            </a:r>
            <a:r>
              <a:rPr lang="tr-TR" dirty="0">
                <a:solidFill>
                  <a:schemeClr val="accent1"/>
                </a:solidFill>
                <a:effectLst>
                  <a:outerShdw blurRad="38100" dist="38100" dir="2700000" algn="tl">
                    <a:srgbClr val="000000">
                      <a:alpha val="43137"/>
                    </a:srgbClr>
                  </a:outerShdw>
                </a:effectLst>
                <a:latin typeface="Arabic Typesetting" panose="03020402040406030203" pitchFamily="66" charset="-78"/>
                <a:ea typeface="+mn-ea"/>
                <a:cs typeface="Arabic Typesetting" panose="03020402040406030203" pitchFamily="66" charset="-78"/>
              </a:rPr>
              <a:t>- 1998</a:t>
            </a:r>
          </a:p>
        </p:txBody>
      </p:sp>
      <p:sp>
        <p:nvSpPr>
          <p:cNvPr id="3" name="İçerik Yer Tutucusu 2"/>
          <p:cNvSpPr>
            <a:spLocks noGrp="1"/>
          </p:cNvSpPr>
          <p:nvPr>
            <p:ph idx="1"/>
          </p:nvPr>
        </p:nvSpPr>
        <p:spPr>
          <a:xfrm>
            <a:off x="1060792" y="2316827"/>
            <a:ext cx="8596668" cy="3880773"/>
          </a:xfrm>
        </p:spPr>
        <p:txBody>
          <a:bodyPr>
            <a:normAutofit lnSpcReduction="10000"/>
          </a:bodyPr>
          <a:lstStyle/>
          <a:p>
            <a:pPr marL="800100" lvl="2" indent="0">
              <a:buFont typeface="Arial" charset="0"/>
              <a:buNone/>
              <a:defRPr/>
            </a:pPr>
            <a:r>
              <a:rPr lang="tr-TR" sz="3600" dirty="0">
                <a:latin typeface="Arabic Typesetting" panose="03020402040406030203" pitchFamily="66" charset="-78"/>
                <a:cs typeface="Arabic Typesetting" panose="03020402040406030203" pitchFamily="66" charset="-78"/>
              </a:rPr>
              <a:t>“Her şeyin değiştiğini düşünmemeliyiz - Genellikle, çocuklar ve öğrenciler değişmez. Yeni </a:t>
            </a:r>
            <a:r>
              <a:rPr lang="tr-TR" sz="3600" dirty="0" err="1">
                <a:latin typeface="Arabic Typesetting" panose="03020402040406030203" pitchFamily="66" charset="-78"/>
                <a:cs typeface="Arabic Typesetting" panose="03020402040406030203" pitchFamily="66" charset="-78"/>
              </a:rPr>
              <a:t>BİT’in</a:t>
            </a:r>
            <a:r>
              <a:rPr lang="tr-TR" sz="3600" dirty="0">
                <a:latin typeface="Arabic Typesetting" panose="03020402040406030203" pitchFamily="66" charset="-78"/>
                <a:cs typeface="Arabic Typesetting" panose="03020402040406030203" pitchFamily="66" charset="-78"/>
              </a:rPr>
              <a:t> bir sonucu olarak, Avrupa gen havuzunda herhangi bir dalgalanma olmamıştır….. </a:t>
            </a:r>
            <a:r>
              <a:rPr lang="tr-TR" sz="3600" b="1" dirty="0">
                <a:solidFill>
                  <a:srgbClr val="7030A0"/>
                </a:solidFill>
                <a:latin typeface="Arabic Typesetting" panose="03020402040406030203" pitchFamily="66" charset="-78"/>
                <a:cs typeface="Arabic Typesetting" panose="03020402040406030203" pitchFamily="66" charset="-78"/>
              </a:rPr>
              <a:t>Çocuklar ve öğrenenler, yaparak öğrenirler</a:t>
            </a:r>
            <a:r>
              <a:rPr lang="tr-TR" sz="3600" dirty="0">
                <a:latin typeface="Arabic Typesetting" panose="03020402040406030203" pitchFamily="66" charset="-78"/>
                <a:cs typeface="Arabic Typesetting" panose="03020402040406030203" pitchFamily="66" charset="-78"/>
              </a:rPr>
              <a:t>. </a:t>
            </a:r>
          </a:p>
          <a:p>
            <a:pPr marL="800100" lvl="2" indent="0">
              <a:buFont typeface="Arial" charset="0"/>
              <a:buNone/>
              <a:defRPr/>
            </a:pPr>
            <a:r>
              <a:rPr lang="tr-TR" sz="3600" dirty="0">
                <a:latin typeface="Arabic Typesetting" panose="03020402040406030203" pitchFamily="66" charset="-78"/>
                <a:cs typeface="Arabic Typesetting" panose="03020402040406030203" pitchFamily="66" charset="-78"/>
              </a:rPr>
              <a:t>İzleyici duygusuna yardımcı olan BİT </a:t>
            </a:r>
            <a:r>
              <a:rPr lang="tr-TR" sz="3600" dirty="0" smtClean="0">
                <a:latin typeface="Arabic Typesetting" panose="03020402040406030203" pitchFamily="66" charset="-78"/>
                <a:cs typeface="Arabic Typesetting" panose="03020402040406030203" pitchFamily="66" charset="-78"/>
              </a:rPr>
              <a:t>onların” </a:t>
            </a:r>
            <a:r>
              <a:rPr lang="tr-TR" sz="3600" b="1" dirty="0">
                <a:solidFill>
                  <a:srgbClr val="7030A0"/>
                </a:solidFill>
                <a:latin typeface="Arabic Typesetting" panose="03020402040406030203" pitchFamily="66" charset="-78"/>
                <a:cs typeface="Arabic Typesetting" panose="03020402040406030203" pitchFamily="66" charset="-78"/>
              </a:rPr>
              <a:t>öğrendiklerini ifade etmelerine kılavuzluk eder ve destek olur</a:t>
            </a:r>
            <a:endParaRPr lang="tr-TR" sz="3600" dirty="0">
              <a:latin typeface="Arabic Typesetting" panose="03020402040406030203" pitchFamily="66" charset="-78"/>
              <a:cs typeface="Arabic Typesetting" panose="03020402040406030203" pitchFamily="66" charset="-78"/>
            </a:endParaRPr>
          </a:p>
          <a:p>
            <a:endParaRPr lang="tr-TR" dirty="0"/>
          </a:p>
        </p:txBody>
      </p:sp>
      <p:sp>
        <p:nvSpPr>
          <p:cNvPr id="4" name="Unvan 1"/>
          <p:cNvSpPr txBox="1">
            <a:spLocks/>
          </p:cNvSpPr>
          <p:nvPr/>
        </p:nvSpPr>
        <p:spPr>
          <a:xfrm>
            <a:off x="721579" y="78955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tr-TR" sz="4400" b="1" dirty="0" smtClean="0">
                <a:solidFill>
                  <a:schemeClr val="bg1"/>
                </a:solidFill>
                <a:latin typeface="Arabic Typesetting" panose="03020402040406030203" pitchFamily="66" charset="-78"/>
                <a:cs typeface="Arabic Typesetting" panose="03020402040406030203" pitchFamily="66" charset="-78"/>
              </a:rPr>
              <a:t>Gerekçe</a:t>
            </a:r>
            <a:endParaRPr lang="tr-TR" sz="4400" b="1" dirty="0">
              <a:solidFill>
                <a:schemeClr val="bg1"/>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901141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4800" b="1" dirty="0" smtClean="0">
                <a:latin typeface="Arabic Typesetting" panose="03020402040406030203" pitchFamily="66" charset="-78"/>
                <a:cs typeface="Arabic Typesetting" panose="03020402040406030203" pitchFamily="66" charset="-78"/>
              </a:rPr>
              <a:t>Gerekçe</a:t>
            </a:r>
            <a:endParaRPr lang="tr-TR" sz="4800" b="1" dirty="0">
              <a:latin typeface="Arabic Typesetting" panose="03020402040406030203" pitchFamily="66" charset="-78"/>
              <a:cs typeface="Arabic Typesetting" panose="03020402040406030203" pitchFamily="66" charset="-78"/>
            </a:endParaRPr>
          </a:p>
        </p:txBody>
      </p:sp>
      <p:sp>
        <p:nvSpPr>
          <p:cNvPr id="3" name="İçerik Yer Tutucusu 2"/>
          <p:cNvSpPr>
            <a:spLocks noGrp="1"/>
          </p:cNvSpPr>
          <p:nvPr>
            <p:ph idx="1"/>
          </p:nvPr>
        </p:nvSpPr>
        <p:spPr/>
        <p:txBody>
          <a:bodyPr>
            <a:normAutofit/>
          </a:bodyPr>
          <a:lstStyle/>
          <a:p>
            <a:pPr marL="0" indent="0">
              <a:buNone/>
              <a:defRPr/>
            </a:pPr>
            <a:r>
              <a:rPr lang="tr-TR" sz="4000" dirty="0">
                <a:latin typeface="Arabic Typesetting" panose="03020402040406030203" pitchFamily="66" charset="-78"/>
                <a:cs typeface="Arabic Typesetting" panose="03020402040406030203" pitchFamily="66" charset="-78"/>
              </a:rPr>
              <a:t>Sanayi sonrası toplumda </a:t>
            </a:r>
            <a:r>
              <a:rPr lang="tr-TR" sz="4000" dirty="0" err="1">
                <a:latin typeface="Arabic Typesetting" panose="03020402040406030203" pitchFamily="66" charset="-78"/>
                <a:cs typeface="Arabic Typesetting" panose="03020402040406030203" pitchFamily="66" charset="-78"/>
              </a:rPr>
              <a:t>BİT’in</a:t>
            </a:r>
            <a:r>
              <a:rPr lang="tr-TR" sz="4000" dirty="0">
                <a:latin typeface="Arabic Typesetting" panose="03020402040406030203" pitchFamily="66" charset="-78"/>
                <a:cs typeface="Arabic Typesetting" panose="03020402040406030203" pitchFamily="66" charset="-78"/>
              </a:rPr>
              <a:t> yenilikçi kullanımı için öğretmen ve </a:t>
            </a:r>
            <a:r>
              <a:rPr lang="tr-TR" sz="4000" dirty="0" smtClean="0">
                <a:latin typeface="Arabic Typesetting" panose="03020402040406030203" pitchFamily="66" charset="-78"/>
                <a:cs typeface="Arabic Typesetting" panose="03020402040406030203" pitchFamily="66" charset="-78"/>
              </a:rPr>
              <a:t>öğrencilere </a:t>
            </a:r>
            <a:r>
              <a:rPr lang="tr-TR" sz="4000" b="1" dirty="0" smtClean="0">
                <a:solidFill>
                  <a:srgbClr val="7030A0"/>
                </a:solidFill>
                <a:latin typeface="Arabic Typesetting" panose="03020402040406030203" pitchFamily="66" charset="-78"/>
                <a:cs typeface="Arabic Typesetting" panose="03020402040406030203" pitchFamily="66" charset="-78"/>
              </a:rPr>
              <a:t>BİT </a:t>
            </a:r>
            <a:r>
              <a:rPr lang="tr-TR" sz="4000" b="1" dirty="0">
                <a:solidFill>
                  <a:srgbClr val="7030A0"/>
                </a:solidFill>
                <a:latin typeface="Arabic Typesetting" panose="03020402040406030203" pitchFamily="66" charset="-78"/>
                <a:cs typeface="Arabic Typesetting" panose="03020402040406030203" pitchFamily="66" charset="-78"/>
              </a:rPr>
              <a:t>kullanımını kapsayan yeni yükümlülük biçimleri </a:t>
            </a:r>
            <a:r>
              <a:rPr lang="tr-TR" sz="4000" dirty="0">
                <a:latin typeface="Arabic Typesetting" panose="03020402040406030203" pitchFamily="66" charset="-78"/>
                <a:cs typeface="Arabic Typesetting" panose="03020402040406030203" pitchFamily="66" charset="-78"/>
              </a:rPr>
              <a:t>gerekeceğini anlamamız gerekir.</a:t>
            </a:r>
          </a:p>
          <a:p>
            <a:endParaRPr lang="tr-TR"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7511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4400" b="1" dirty="0" err="1" smtClean="0">
                <a:latin typeface="Arabic Typesetting" panose="03020402040406030203" pitchFamily="66" charset="-78"/>
                <a:cs typeface="Arabic Typesetting" panose="03020402040406030203" pitchFamily="66" charset="-78"/>
              </a:rPr>
              <a:t>iTEC</a:t>
            </a:r>
            <a:r>
              <a:rPr lang="tr-TR" sz="4400" b="1" dirty="0" smtClean="0">
                <a:latin typeface="Arabic Typesetting" panose="03020402040406030203" pitchFamily="66" charset="-78"/>
                <a:cs typeface="Arabic Typesetting" panose="03020402040406030203" pitchFamily="66" charset="-78"/>
              </a:rPr>
              <a:t> Yaklaşımı Nedir?</a:t>
            </a:r>
            <a:endParaRPr lang="tr-TR" sz="4400" b="1" dirty="0">
              <a:latin typeface="Arabic Typesetting" panose="03020402040406030203" pitchFamily="66" charset="-78"/>
              <a:cs typeface="Arabic Typesetting" panose="03020402040406030203" pitchFamily="66" charset="-78"/>
            </a:endParaRPr>
          </a:p>
        </p:txBody>
      </p:sp>
      <p:sp>
        <p:nvSpPr>
          <p:cNvPr id="3" name="İçerik Yer Tutucusu 2"/>
          <p:cNvSpPr>
            <a:spLocks noGrp="1"/>
          </p:cNvSpPr>
          <p:nvPr>
            <p:ph idx="1"/>
          </p:nvPr>
        </p:nvSpPr>
        <p:spPr/>
        <p:txBody>
          <a:bodyPr>
            <a:noAutofit/>
          </a:bodyPr>
          <a:lstStyle/>
          <a:p>
            <a:pPr marL="0" indent="0">
              <a:buNone/>
              <a:defRPr/>
            </a:pPr>
            <a:r>
              <a:rPr lang="tr-TR" sz="3600" b="1" dirty="0" smtClean="0">
                <a:latin typeface="Arabic Typesetting" panose="03020402040406030203" pitchFamily="66" charset="-78"/>
                <a:cs typeface="Arabic Typesetting" panose="03020402040406030203" pitchFamily="66" charset="-78"/>
              </a:rPr>
              <a:t>	</a:t>
            </a:r>
            <a:r>
              <a:rPr lang="tr-TR" sz="3600" b="1" dirty="0" err="1" smtClean="0">
                <a:latin typeface="Arabic Typesetting" panose="03020402040406030203" pitchFamily="66" charset="-78"/>
                <a:cs typeface="Arabic Typesetting" panose="03020402040406030203" pitchFamily="66" charset="-78"/>
              </a:rPr>
              <a:t>iTEC</a:t>
            </a:r>
            <a:r>
              <a:rPr lang="tr-TR" sz="3600" b="1" dirty="0" smtClean="0">
                <a:latin typeface="Arabic Typesetting" panose="03020402040406030203" pitchFamily="66" charset="-78"/>
                <a:cs typeface="Arabic Typesetting" panose="03020402040406030203" pitchFamily="66" charset="-78"/>
              </a:rPr>
              <a:t> </a:t>
            </a:r>
            <a:r>
              <a:rPr lang="tr-TR" sz="3600" b="1" dirty="0">
                <a:latin typeface="Arabic Typesetting" panose="03020402040406030203" pitchFamily="66" charset="-78"/>
                <a:cs typeface="Arabic Typesetting" panose="03020402040406030203" pitchFamily="66" charset="-78"/>
              </a:rPr>
              <a:t>yaklaşımı </a:t>
            </a:r>
            <a:r>
              <a:rPr lang="tr-TR" sz="3600" dirty="0">
                <a:latin typeface="Arabic Typesetting" panose="03020402040406030203" pitchFamily="66" charset="-78"/>
                <a:cs typeface="Arabic Typesetting" panose="03020402040406030203" pitchFamily="66" charset="-78"/>
              </a:rPr>
              <a:t>gençleri 21. yüzyıl toplumu ve işyeri fırsat ve zorluklarını karşılayacak yetki ve tutumlar ile daha iyi donatmak için sınıf uygulamalarında değişime yol açmak üzere tasarlanmıştır. </a:t>
            </a:r>
          </a:p>
          <a:p>
            <a:pPr marL="0" indent="0">
              <a:buNone/>
              <a:defRPr/>
            </a:pPr>
            <a:r>
              <a:rPr lang="tr-TR" sz="3600" dirty="0" smtClean="0">
                <a:latin typeface="Arabic Typesetting" panose="03020402040406030203" pitchFamily="66" charset="-78"/>
                <a:cs typeface="Arabic Typesetting" panose="03020402040406030203" pitchFamily="66" charset="-78"/>
              </a:rPr>
              <a:t>	Yaklaşım</a:t>
            </a:r>
            <a:r>
              <a:rPr lang="tr-TR" sz="3600" dirty="0">
                <a:latin typeface="Arabic Typesetting" panose="03020402040406030203" pitchFamily="66" charset="-78"/>
                <a:cs typeface="Arabic Typesetting" panose="03020402040406030203" pitchFamily="66" charset="-78"/>
              </a:rPr>
              <a:t>, teknoloji destekli yenilikçi pedagojik yaklaşımlar kullanarak, geleceğin sınıfı senaryolarına ve çekici ve etkili Öğrenme Aktiviteleri sistematik tasarımına dayanır.</a:t>
            </a:r>
          </a:p>
          <a:p>
            <a:endParaRPr lang="tr-TR"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819099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tr-TR" sz="6000" b="1" dirty="0" smtClean="0">
                <a:latin typeface="Arabic Typesetting" panose="03020402040406030203" pitchFamily="66" charset="-78"/>
                <a:cs typeface="Arabic Typesetting" panose="03020402040406030203" pitchFamily="66" charset="-78"/>
              </a:rPr>
              <a:t>Dayanak ve Geçmişi</a:t>
            </a:r>
            <a:endParaRPr lang="tr-TR" sz="6000" b="1" dirty="0">
              <a:latin typeface="Arabic Typesetting" panose="03020402040406030203" pitchFamily="66" charset="-78"/>
              <a:cs typeface="Arabic Typesetting" panose="03020402040406030203" pitchFamily="66" charset="-78"/>
            </a:endParaRPr>
          </a:p>
        </p:txBody>
      </p:sp>
      <p:sp>
        <p:nvSpPr>
          <p:cNvPr id="3" name="İçerik Yer Tutucusu 2"/>
          <p:cNvSpPr>
            <a:spLocks noGrp="1"/>
          </p:cNvSpPr>
          <p:nvPr>
            <p:ph idx="1"/>
          </p:nvPr>
        </p:nvSpPr>
        <p:spPr/>
        <p:txBody>
          <a:bodyPr>
            <a:noAutofit/>
          </a:bodyPr>
          <a:lstStyle/>
          <a:p>
            <a:pPr>
              <a:defRPr/>
            </a:pPr>
            <a:r>
              <a:rPr lang="tr-TR" sz="2800" dirty="0">
                <a:latin typeface="Arabic Typesetting" panose="03020402040406030203" pitchFamily="66" charset="-78"/>
                <a:cs typeface="Arabic Typesetting" panose="03020402040406030203" pitchFamily="66" charset="-78"/>
              </a:rPr>
              <a:t>7. ÇP Bilgi ve İletişim Teknolojileri tematik alanı “Teknoloji Destekli Öğrenme” konu başlığı altında sunulan ve Eylül 2010’da başlayan ve 48 ay </a:t>
            </a:r>
            <a:r>
              <a:rPr lang="tr-TR" sz="2800" dirty="0" smtClean="0">
                <a:latin typeface="Arabic Typesetting" panose="03020402040406030203" pitchFamily="66" charset="-78"/>
                <a:cs typeface="Arabic Typesetting" panose="03020402040406030203" pitchFamily="66" charset="-78"/>
              </a:rPr>
              <a:t>süren </a:t>
            </a:r>
            <a:r>
              <a:rPr lang="tr-TR" sz="2800" dirty="0">
                <a:latin typeface="Arabic Typesetting" panose="03020402040406030203" pitchFamily="66" charset="-78"/>
                <a:cs typeface="Arabic Typesetting" panose="03020402040406030203" pitchFamily="66" charset="-78"/>
              </a:rPr>
              <a:t>10,6 Milyon Avro bütçeli </a:t>
            </a:r>
            <a:r>
              <a:rPr lang="tr-TR" sz="2800" dirty="0" err="1">
                <a:latin typeface="Arabic Typesetting" panose="03020402040406030203" pitchFamily="66" charset="-78"/>
                <a:cs typeface="Arabic Typesetting" panose="03020402040406030203" pitchFamily="66" charset="-78"/>
              </a:rPr>
              <a:t>iTEC</a:t>
            </a:r>
            <a:r>
              <a:rPr lang="tr-TR" sz="2800" dirty="0">
                <a:latin typeface="Arabic Typesetting" panose="03020402040406030203" pitchFamily="66" charset="-78"/>
                <a:cs typeface="Arabic Typesetting" panose="03020402040406030203" pitchFamily="66" charset="-78"/>
              </a:rPr>
              <a:t> projesinin </a:t>
            </a:r>
            <a:r>
              <a:rPr lang="tr-TR" sz="2800" dirty="0" smtClean="0">
                <a:latin typeface="Arabic Typesetting" panose="03020402040406030203" pitchFamily="66" charset="-78"/>
                <a:cs typeface="Arabic Typesetting" panose="03020402040406030203" pitchFamily="66" charset="-78"/>
              </a:rPr>
              <a:t>Türk </a:t>
            </a:r>
            <a:r>
              <a:rPr lang="tr-TR" sz="2800" dirty="0">
                <a:latin typeface="Arabic Typesetting" panose="03020402040406030203" pitchFamily="66" charset="-78"/>
                <a:cs typeface="Arabic Typesetting" panose="03020402040406030203" pitchFamily="66" charset="-78"/>
              </a:rPr>
              <a:t>ortağı </a:t>
            </a:r>
            <a:r>
              <a:rPr lang="tr-TR" sz="2800" dirty="0" smtClean="0">
                <a:latin typeface="Arabic Typesetting" panose="03020402040406030203" pitchFamily="66" charset="-78"/>
                <a:cs typeface="Arabic Typesetting" panose="03020402040406030203" pitchFamily="66" charset="-78"/>
              </a:rPr>
              <a:t>MEB’dir.</a:t>
            </a:r>
            <a:endParaRPr lang="tr-TR" sz="2800" dirty="0">
              <a:latin typeface="Arabic Typesetting" panose="03020402040406030203" pitchFamily="66" charset="-78"/>
              <a:cs typeface="Arabic Typesetting" panose="03020402040406030203" pitchFamily="66" charset="-78"/>
            </a:endParaRPr>
          </a:p>
          <a:p>
            <a:pPr>
              <a:defRPr/>
            </a:pPr>
            <a:r>
              <a:rPr lang="tr-TR" sz="2800" dirty="0">
                <a:latin typeface="Arabic Typesetting" panose="03020402040406030203" pitchFamily="66" charset="-78"/>
                <a:cs typeface="Arabic Typesetting" panose="03020402040406030203" pitchFamily="66" charset="-78"/>
              </a:rPr>
              <a:t>Ülkemiz </a:t>
            </a:r>
            <a:r>
              <a:rPr lang="tr-TR" sz="2800" dirty="0" err="1">
                <a:latin typeface="Arabic Typesetting" panose="03020402040406030203" pitchFamily="66" charset="-78"/>
                <a:cs typeface="Arabic Typesetting" panose="03020402040406030203" pitchFamily="66" charset="-78"/>
              </a:rPr>
              <a:t>iTEC</a:t>
            </a:r>
            <a:r>
              <a:rPr lang="tr-TR" sz="2800" dirty="0">
                <a:latin typeface="Arabic Typesetting" panose="03020402040406030203" pitchFamily="66" charset="-78"/>
                <a:cs typeface="Arabic Typesetting" panose="03020402040406030203" pitchFamily="66" charset="-78"/>
              </a:rPr>
              <a:t> projesine 26 Nisan 2010 tarihli </a:t>
            </a:r>
            <a:r>
              <a:rPr lang="tr-TR" sz="2800" dirty="0" err="1">
                <a:latin typeface="Arabic Typesetting" panose="03020402040406030203" pitchFamily="66" charset="-78"/>
                <a:cs typeface="Arabic Typesetting" panose="03020402040406030203" pitchFamily="66" charset="-78"/>
              </a:rPr>
              <a:t>iTEC</a:t>
            </a:r>
            <a:r>
              <a:rPr lang="tr-TR" sz="2800" dirty="0">
                <a:latin typeface="Arabic Typesetting" panose="03020402040406030203" pitchFamily="66" charset="-78"/>
                <a:cs typeface="Arabic Typesetting" panose="03020402040406030203" pitchFamily="66" charset="-78"/>
              </a:rPr>
              <a:t> Yönetim Kurulu kararı ile kabul edildi</a:t>
            </a:r>
            <a:r>
              <a:rPr lang="tr-TR" sz="2800" dirty="0" smtClean="0">
                <a:latin typeface="Arabic Typesetting" panose="03020402040406030203" pitchFamily="66" charset="-78"/>
                <a:cs typeface="Arabic Typesetting" panose="03020402040406030203" pitchFamily="66" charset="-78"/>
              </a:rPr>
              <a:t>. (14/02/2012 </a:t>
            </a:r>
            <a:r>
              <a:rPr lang="tr-TR" sz="2800" dirty="0">
                <a:latin typeface="Arabic Typesetting" panose="03020402040406030203" pitchFamily="66" charset="-78"/>
                <a:cs typeface="Arabic Typesetting" panose="03020402040406030203" pitchFamily="66" charset="-78"/>
              </a:rPr>
              <a:t>tarih ve 2792 sayılı Bakan Onayı ile devam etmektedir</a:t>
            </a:r>
            <a:r>
              <a:rPr lang="tr-TR" sz="2800" dirty="0" smtClean="0">
                <a:latin typeface="Arabic Typesetting" panose="03020402040406030203" pitchFamily="66" charset="-78"/>
                <a:cs typeface="Arabic Typesetting" panose="03020402040406030203" pitchFamily="66" charset="-78"/>
              </a:rPr>
              <a:t>.)</a:t>
            </a:r>
            <a:endParaRPr lang="tr-TR" sz="2800" dirty="0">
              <a:latin typeface="Arabic Typesetting" panose="03020402040406030203" pitchFamily="66" charset="-78"/>
              <a:cs typeface="Arabic Typesetting" panose="03020402040406030203" pitchFamily="66" charset="-78"/>
            </a:endParaRPr>
          </a:p>
          <a:p>
            <a:pPr>
              <a:defRPr/>
            </a:pPr>
            <a:r>
              <a:rPr lang="tr-TR" sz="2800" dirty="0" err="1">
                <a:latin typeface="Arabic Typesetting" panose="03020402040406030203" pitchFamily="66" charset="-78"/>
                <a:cs typeface="Arabic Typesetting" panose="03020402040406030203" pitchFamily="66" charset="-78"/>
              </a:rPr>
              <a:t>iTEC</a:t>
            </a:r>
            <a:r>
              <a:rPr lang="tr-TR" sz="2800" dirty="0">
                <a:latin typeface="Arabic Typesetting" panose="03020402040406030203" pitchFamily="66" charset="-78"/>
                <a:cs typeface="Arabic Typesetting" panose="03020402040406030203" pitchFamily="66" charset="-78"/>
              </a:rPr>
              <a:t> projesi, üretilen aktivite paketlerine uygun olarak </a:t>
            </a:r>
            <a:r>
              <a:rPr lang="tr-TR" sz="2800" b="1" dirty="0">
                <a:solidFill>
                  <a:srgbClr val="7030A0"/>
                </a:solidFill>
                <a:latin typeface="Arabic Typesetting" panose="03020402040406030203" pitchFamily="66" charset="-78"/>
                <a:cs typeface="Arabic Typesetting" panose="03020402040406030203" pitchFamily="66" charset="-78"/>
              </a:rPr>
              <a:t>18</a:t>
            </a:r>
            <a:r>
              <a:rPr lang="tr-TR" sz="2800" dirty="0">
                <a:latin typeface="Arabic Typesetting" panose="03020402040406030203" pitchFamily="66" charset="-78"/>
                <a:cs typeface="Arabic Typesetting" panose="03020402040406030203" pitchFamily="66" charset="-78"/>
              </a:rPr>
              <a:t> Avrupa ülkesi pilot okulları tarafından 5 fazda aynı tarihlerde uygulanmıştır</a:t>
            </a:r>
            <a:r>
              <a:rPr lang="tr-TR" sz="2800" dirty="0" smtClean="0">
                <a:latin typeface="Arabic Typesetting" panose="03020402040406030203" pitchFamily="66" charset="-78"/>
                <a:cs typeface="Arabic Typesetting" panose="03020402040406030203" pitchFamily="66" charset="-78"/>
              </a:rPr>
              <a:t>. </a:t>
            </a:r>
            <a:endParaRPr lang="tr-TR"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47906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defRPr/>
            </a:pPr>
            <a:r>
              <a:rPr lang="tr-TR" b="1" dirty="0" smtClean="0"/>
              <a:t>Doğru mesaj ve doğru elçiler</a:t>
            </a:r>
            <a:endParaRPr lang="tr-TR" dirty="0"/>
          </a:p>
        </p:txBody>
      </p:sp>
      <p:sp>
        <p:nvSpPr>
          <p:cNvPr id="3" name="İçerik Yer Tutucusu 2"/>
          <p:cNvSpPr>
            <a:spLocks noGrp="1"/>
          </p:cNvSpPr>
          <p:nvPr>
            <p:ph idx="1"/>
          </p:nvPr>
        </p:nvSpPr>
        <p:spPr/>
        <p:txBody>
          <a:bodyPr>
            <a:normAutofit/>
          </a:bodyPr>
          <a:lstStyle/>
          <a:p>
            <a:pPr marL="0" indent="0">
              <a:buNone/>
              <a:defRPr/>
            </a:pPr>
            <a:r>
              <a:rPr lang="tr-TR" sz="3200" dirty="0" err="1" smtClean="0"/>
              <a:t>iTEC</a:t>
            </a:r>
            <a:r>
              <a:rPr lang="tr-TR" sz="3200" dirty="0" smtClean="0"/>
              <a:t> ile vurgulanan en önemli mesaj </a:t>
            </a:r>
          </a:p>
          <a:p>
            <a:pPr marL="0" indent="0">
              <a:buNone/>
              <a:defRPr/>
            </a:pPr>
            <a:r>
              <a:rPr lang="tr-TR" sz="3200" dirty="0" smtClean="0"/>
              <a:t>	okullara </a:t>
            </a:r>
            <a:r>
              <a:rPr lang="tr-TR" sz="3200" dirty="0" err="1" smtClean="0"/>
              <a:t>BIT'i</a:t>
            </a:r>
            <a:r>
              <a:rPr lang="tr-TR" sz="3200" dirty="0" smtClean="0"/>
              <a:t> "itme" değil </a:t>
            </a:r>
          </a:p>
          <a:p>
            <a:pPr marL="0" indent="0">
              <a:buNone/>
              <a:defRPr/>
            </a:pPr>
            <a:r>
              <a:rPr lang="tr-TR" sz="3200" b="1" dirty="0" smtClean="0">
                <a:solidFill>
                  <a:schemeClr val="accent1"/>
                </a:solidFill>
              </a:rPr>
              <a:t>	öğrenme ve öğretmede, gelişmeler ve 	yenilik</a:t>
            </a:r>
          </a:p>
          <a:p>
            <a:pPr marL="0" indent="0">
              <a:buNone/>
              <a:defRPr/>
            </a:pPr>
            <a:r>
              <a:rPr lang="tr-TR" sz="3200" b="1" dirty="0" smtClean="0">
                <a:solidFill>
                  <a:schemeClr val="accent1"/>
                </a:solidFill>
              </a:rPr>
              <a:t> </a:t>
            </a:r>
            <a:r>
              <a:rPr lang="tr-TR" sz="3200" dirty="0" smtClean="0"/>
              <a:t>olmuştur. </a:t>
            </a:r>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EF04161-5D7E-4C82-9D04-4F7A82A36272}" type="slidenum">
              <a:rPr lang="fr-BE" altLang="tr-TR">
                <a:solidFill>
                  <a:srgbClr val="898989"/>
                </a:solidFill>
                <a:latin typeface="Calibri" panose="020F0502020204030204" pitchFamily="34" charset="0"/>
              </a:rPr>
              <a:pPr eaLnBrk="1" hangingPunct="1"/>
              <a:t>7</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3229619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defRPr/>
            </a:pPr>
            <a:r>
              <a:rPr lang="tr-TR" b="1" dirty="0" smtClean="0"/>
              <a:t>Doğru mesaj ve doğru elçiler</a:t>
            </a:r>
            <a:endParaRPr lang="tr-TR" dirty="0"/>
          </a:p>
        </p:txBody>
      </p:sp>
      <p:sp>
        <p:nvSpPr>
          <p:cNvPr id="3" name="İçerik Yer Tutucusu 2"/>
          <p:cNvSpPr>
            <a:spLocks noGrp="1"/>
          </p:cNvSpPr>
          <p:nvPr>
            <p:ph idx="1"/>
          </p:nvPr>
        </p:nvSpPr>
        <p:spPr>
          <a:xfrm>
            <a:off x="1154954" y="2603500"/>
            <a:ext cx="10260298" cy="3416300"/>
          </a:xfrm>
        </p:spPr>
        <p:txBody>
          <a:bodyPr>
            <a:noAutofit/>
          </a:bodyPr>
          <a:lstStyle/>
          <a:p>
            <a:pPr>
              <a:defRPr/>
            </a:pPr>
            <a:r>
              <a:rPr lang="tr-TR" sz="3600" dirty="0" smtClean="0">
                <a:latin typeface="Arabic Typesetting" panose="03020402040406030203" pitchFamily="66" charset="-78"/>
                <a:cs typeface="Arabic Typesetting" panose="03020402040406030203" pitchFamily="66" charset="-78"/>
              </a:rPr>
              <a:t>Kanıtlar öğretmenlerin büyük ölçüde teknolojinin değerini takdir ettiğini göstermektedir. Öğretmenler hala öğrenenlerin ihtiyaçlarını veya sınıf gerçekliğinden önce teknolojiyi koyan girişimler tarafından tehdit edilmektedirler.  </a:t>
            </a:r>
          </a:p>
          <a:p>
            <a:pPr>
              <a:defRPr/>
            </a:pPr>
            <a:r>
              <a:rPr lang="tr-TR" sz="3600" dirty="0">
                <a:latin typeface="Arabic Typesetting" panose="03020402040406030203" pitchFamily="66" charset="-78"/>
                <a:cs typeface="Arabic Typesetting" panose="03020402040406030203" pitchFamily="66" charset="-78"/>
              </a:rPr>
              <a:t>K</a:t>
            </a:r>
            <a:r>
              <a:rPr lang="tr-TR" sz="3600" dirty="0" smtClean="0">
                <a:latin typeface="Arabic Typesetting" panose="03020402040406030203" pitchFamily="66" charset="-78"/>
                <a:cs typeface="Arabic Typesetting" panose="03020402040406030203" pitchFamily="66" charset="-78"/>
              </a:rPr>
              <a:t>onsorsiyum çapında yansıtılan bir başka mesaj ise , yeni teknoloji ile yönlendirilen radikal yeniliğin, </a:t>
            </a:r>
            <a:r>
              <a:rPr lang="tr-TR" sz="3600" b="1" dirty="0" smtClean="0">
                <a:solidFill>
                  <a:schemeClr val="accent1"/>
                </a:solidFill>
                <a:latin typeface="Arabic Typesetting" panose="03020402040406030203" pitchFamily="66" charset="-78"/>
                <a:cs typeface="Arabic Typesetting" panose="03020402040406030203" pitchFamily="66" charset="-78"/>
              </a:rPr>
              <a:t>ana akım olmadığıdır. </a:t>
            </a:r>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EF04161-5D7E-4C82-9D04-4F7A82A36272}" type="slidenum">
              <a:rPr lang="fr-BE" altLang="tr-TR">
                <a:solidFill>
                  <a:srgbClr val="898989"/>
                </a:solidFill>
                <a:latin typeface="Calibri" panose="020F0502020204030204" pitchFamily="34" charset="0"/>
              </a:rPr>
              <a:pPr eaLnBrk="1" hangingPunct="1"/>
              <a:t>8</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625797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pPr>
              <a:defRPr/>
            </a:pPr>
            <a:r>
              <a:rPr lang="tr-TR" b="1" dirty="0" smtClean="0"/>
              <a:t>Doğru mesaj ve doğru elçiler</a:t>
            </a:r>
            <a:endParaRPr lang="tr-TR" dirty="0"/>
          </a:p>
        </p:txBody>
      </p:sp>
      <p:sp>
        <p:nvSpPr>
          <p:cNvPr id="3" name="İçerik Yer Tutucusu 2"/>
          <p:cNvSpPr>
            <a:spLocks noGrp="1"/>
          </p:cNvSpPr>
          <p:nvPr>
            <p:ph idx="1"/>
          </p:nvPr>
        </p:nvSpPr>
        <p:spPr>
          <a:xfrm>
            <a:off x="1154954" y="2603500"/>
            <a:ext cx="10260298" cy="3416300"/>
          </a:xfrm>
        </p:spPr>
        <p:txBody>
          <a:bodyPr>
            <a:normAutofit/>
          </a:bodyPr>
          <a:lstStyle/>
          <a:p>
            <a:pPr>
              <a:defRPr/>
            </a:pPr>
            <a:r>
              <a:rPr lang="tr-TR" sz="3200" dirty="0" smtClean="0">
                <a:latin typeface="Arabic Typesetting" panose="03020402040406030203" pitchFamily="66" charset="-78"/>
                <a:cs typeface="Arabic Typesetting" panose="03020402040406030203" pitchFamily="66" charset="-78"/>
              </a:rPr>
              <a:t>Pilot uygulamalar, öğretmenleri kendi </a:t>
            </a:r>
            <a:r>
              <a:rPr lang="tr-TR" sz="3200" dirty="0">
                <a:latin typeface="Arabic Typesetting" panose="03020402040406030203" pitchFamily="66" charset="-78"/>
                <a:cs typeface="Arabic Typesetting" panose="03020402040406030203" pitchFamily="66" charset="-78"/>
              </a:rPr>
              <a:t>konfor bölgesi </a:t>
            </a:r>
            <a:r>
              <a:rPr lang="tr-TR" sz="3200" dirty="0" smtClean="0">
                <a:latin typeface="Arabic Typesetting" panose="03020402040406030203" pitchFamily="66" charset="-78"/>
                <a:cs typeface="Arabic Typesetting" panose="03020402040406030203" pitchFamily="66" charset="-78"/>
              </a:rPr>
              <a:t>dışına </a:t>
            </a:r>
            <a:r>
              <a:rPr lang="tr-TR" sz="3200" dirty="0">
                <a:latin typeface="Arabic Typesetting" panose="03020402040406030203" pitchFamily="66" charset="-78"/>
                <a:cs typeface="Arabic Typesetting" panose="03020402040406030203" pitchFamily="66" charset="-78"/>
              </a:rPr>
              <a:t>yeterince </a:t>
            </a:r>
            <a:r>
              <a:rPr lang="tr-TR" sz="3200" dirty="0" smtClean="0">
                <a:latin typeface="Arabic Typesetting" panose="03020402040406030203" pitchFamily="66" charset="-78"/>
                <a:cs typeface="Arabic Typesetting" panose="03020402040406030203" pitchFamily="66" charset="-78"/>
              </a:rPr>
              <a:t>taşıyacak sürdürülebilir </a:t>
            </a:r>
            <a:r>
              <a:rPr lang="tr-TR" sz="3200" dirty="0">
                <a:latin typeface="Arabic Typesetting" panose="03020402040406030203" pitchFamily="66" charset="-78"/>
                <a:cs typeface="Arabic Typesetting" panose="03020402040406030203" pitchFamily="66" charset="-78"/>
              </a:rPr>
              <a:t>değişimi sağlamak </a:t>
            </a:r>
            <a:r>
              <a:rPr lang="tr-TR" sz="3200" dirty="0" smtClean="0">
                <a:latin typeface="Arabic Typesetting" panose="03020402040406030203" pitchFamily="66" charset="-78"/>
                <a:cs typeface="Arabic Typesetting" panose="03020402040406030203" pitchFamily="66" charset="-78"/>
              </a:rPr>
              <a:t>için </a:t>
            </a:r>
            <a:r>
              <a:rPr lang="tr-TR" sz="3200" dirty="0">
                <a:latin typeface="Arabic Typesetting" panose="03020402040406030203" pitchFamily="66" charset="-78"/>
                <a:cs typeface="Arabic Typesetting" panose="03020402040406030203" pitchFamily="66" charset="-78"/>
              </a:rPr>
              <a:t>dizayn </a:t>
            </a:r>
            <a:r>
              <a:rPr lang="tr-TR" sz="3200" dirty="0" smtClean="0">
                <a:latin typeface="Arabic Typesetting" panose="03020402040406030203" pitchFamily="66" charset="-78"/>
                <a:cs typeface="Arabic Typesetting" panose="03020402040406030203" pitchFamily="66" charset="-78"/>
              </a:rPr>
              <a:t>edildi. Ve bunu </a:t>
            </a:r>
            <a:r>
              <a:rPr lang="tr-TR" sz="3200" dirty="0">
                <a:latin typeface="Arabic Typesetting" panose="03020402040406030203" pitchFamily="66" charset="-78"/>
                <a:cs typeface="Arabic Typesetting" panose="03020402040406030203" pitchFamily="66" charset="-78"/>
              </a:rPr>
              <a:t>sağlamak için </a:t>
            </a:r>
            <a:r>
              <a:rPr lang="tr-TR" sz="3200" dirty="0" smtClean="0">
                <a:latin typeface="Arabic Typesetting" panose="03020402040406030203" pitchFamily="66" charset="-78"/>
                <a:cs typeface="Arabic Typesetting" panose="03020402040406030203" pitchFamily="66" charset="-78"/>
              </a:rPr>
              <a:t>de yenilik </a:t>
            </a:r>
            <a:r>
              <a:rPr lang="tr-TR" sz="3200" dirty="0">
                <a:latin typeface="Arabic Typesetting" panose="03020402040406030203" pitchFamily="66" charset="-78"/>
                <a:cs typeface="Arabic Typesetting" panose="03020402040406030203" pitchFamily="66" charset="-78"/>
              </a:rPr>
              <a:t>olgunluk modeli ve senaryo seçimi kriterleri gibi </a:t>
            </a:r>
            <a:r>
              <a:rPr lang="tr-TR" sz="3200" dirty="0" smtClean="0">
                <a:latin typeface="Arabic Typesetting" panose="03020402040406030203" pitchFamily="66" charset="-78"/>
                <a:cs typeface="Arabic Typesetting" panose="03020402040406030203" pitchFamily="66" charset="-78"/>
              </a:rPr>
              <a:t>araçlar tasarlandı. </a:t>
            </a:r>
          </a:p>
          <a:p>
            <a:pPr>
              <a:defRPr/>
            </a:pPr>
            <a:r>
              <a:rPr lang="tr-TR" sz="3200" dirty="0" smtClean="0">
                <a:latin typeface="Arabic Typesetting" panose="03020402040406030203" pitchFamily="66" charset="-78"/>
                <a:cs typeface="Arabic Typesetting" panose="03020402040406030203" pitchFamily="66" charset="-78"/>
              </a:rPr>
              <a:t>Mesajların nasıl iletildiği de </a:t>
            </a:r>
            <a:r>
              <a:rPr lang="tr-TR" sz="3200" dirty="0">
                <a:latin typeface="Arabic Typesetting" panose="03020402040406030203" pitchFamily="66" charset="-78"/>
                <a:cs typeface="Arabic Typesetting" panose="03020402040406030203" pitchFamily="66" charset="-78"/>
              </a:rPr>
              <a:t>anahtarıdır</a:t>
            </a:r>
            <a:r>
              <a:rPr lang="tr-TR" sz="3200" dirty="0" smtClean="0">
                <a:latin typeface="Arabic Typesetting" panose="03020402040406030203" pitchFamily="66" charset="-78"/>
                <a:cs typeface="Arabic Typesetting" panose="03020402040406030203" pitchFamily="66" charset="-78"/>
              </a:rPr>
              <a:t>. ITEC </a:t>
            </a:r>
            <a:r>
              <a:rPr lang="tr-TR" sz="3200" dirty="0">
                <a:latin typeface="Arabic Typesetting" panose="03020402040406030203" pitchFamily="66" charset="-78"/>
                <a:cs typeface="Arabic Typesetting" panose="03020402040406030203" pitchFamily="66" charset="-78"/>
              </a:rPr>
              <a:t>yapısı, </a:t>
            </a:r>
            <a:r>
              <a:rPr lang="tr-TR" sz="3200" dirty="0" smtClean="0">
                <a:latin typeface="Arabic Typesetting" panose="03020402040406030203" pitchFamily="66" charset="-78"/>
                <a:cs typeface="Arabic Typesetting" panose="03020402040406030203" pitchFamily="66" charset="-78"/>
              </a:rPr>
              <a:t>yukarıdan </a:t>
            </a:r>
            <a:r>
              <a:rPr lang="tr-TR" sz="3200" dirty="0">
                <a:latin typeface="Arabic Typesetting" panose="03020402040406030203" pitchFamily="66" charset="-78"/>
                <a:cs typeface="Arabic Typesetting" panose="03020402040406030203" pitchFamily="66" charset="-78"/>
              </a:rPr>
              <a:t>aşağı </a:t>
            </a:r>
            <a:r>
              <a:rPr lang="tr-TR" sz="3200" dirty="0" smtClean="0">
                <a:latin typeface="Arabic Typesetting" panose="03020402040406030203" pitchFamily="66" charset="-78"/>
                <a:cs typeface="Arabic Typesetting" panose="03020402040406030203" pitchFamily="66" charset="-78"/>
              </a:rPr>
              <a:t>(bürokratik) yaklaşım </a:t>
            </a:r>
            <a:r>
              <a:rPr lang="tr-TR" sz="3200" dirty="0">
                <a:latin typeface="Arabic Typesetting" panose="03020402040406030203" pitchFamily="66" charset="-78"/>
                <a:cs typeface="Arabic Typesetting" panose="03020402040406030203" pitchFamily="66" charset="-78"/>
              </a:rPr>
              <a:t>yerine </a:t>
            </a:r>
            <a:r>
              <a:rPr lang="tr-TR" sz="3200" dirty="0" smtClean="0">
                <a:latin typeface="Arabic Typesetting" panose="03020402040406030203" pitchFamily="66" charset="-78"/>
                <a:cs typeface="Arabic Typesetting" panose="03020402040406030203" pitchFamily="66" charset="-78"/>
              </a:rPr>
              <a:t>daha ziyade bir (öğretmenleri savunan bir) avukatlık yaklaşımı sağlamaktadır.</a:t>
            </a:r>
          </a:p>
        </p:txBody>
      </p:sp>
      <p:sp>
        <p:nvSpPr>
          <p:cNvPr id="6" name="Slayt Numarası Yer Tutucusu 5"/>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EF04161-5D7E-4C82-9D04-4F7A82A36272}" type="slidenum">
              <a:rPr lang="fr-BE" altLang="tr-TR">
                <a:solidFill>
                  <a:srgbClr val="898989"/>
                </a:solidFill>
                <a:latin typeface="Calibri" panose="020F0502020204030204" pitchFamily="34" charset="0"/>
              </a:rPr>
              <a:pPr eaLnBrk="1" hangingPunct="1"/>
              <a:t>9</a:t>
            </a:fld>
            <a:endParaRPr lang="fr-BE" altLang="tr-TR">
              <a:solidFill>
                <a:srgbClr val="898989"/>
              </a:solidFill>
              <a:latin typeface="Calibri" panose="020F0502020204030204" pitchFamily="34" charset="0"/>
            </a:endParaRPr>
          </a:p>
        </p:txBody>
      </p:sp>
    </p:spTree>
    <p:extLst>
      <p:ext uri="{BB962C8B-B14F-4D97-AF65-F5344CB8AC3E}">
        <p14:creationId xmlns:p14="http://schemas.microsoft.com/office/powerpoint/2010/main" val="5258808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Toplantı Odası">
  <a:themeElements>
    <a:clrScheme name="İyon Toplantı Odası">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yon Toplantı Odası">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Toplantı Odası">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95</TotalTime>
  <Words>2513</Words>
  <Application>Microsoft Office PowerPoint</Application>
  <PresentationFormat>Geniş ekran</PresentationFormat>
  <Paragraphs>284</Paragraphs>
  <Slides>29</Slides>
  <Notes>8</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29</vt:i4>
      </vt:variant>
    </vt:vector>
  </HeadingPairs>
  <TitlesOfParts>
    <vt:vector size="39" baseType="lpstr">
      <vt:lpstr>Arial Unicode MS</vt:lpstr>
      <vt:lpstr>Arabic Typesetting</vt:lpstr>
      <vt:lpstr>Arial</vt:lpstr>
      <vt:lpstr>Arial Rounded MT Bold</vt:lpstr>
      <vt:lpstr>Calibri</vt:lpstr>
      <vt:lpstr>Century Gothic</vt:lpstr>
      <vt:lpstr>Times New Roman</vt:lpstr>
      <vt:lpstr>Verdana</vt:lpstr>
      <vt:lpstr>Wingdings 3</vt:lpstr>
      <vt:lpstr>İyon Toplantı Odası</vt:lpstr>
      <vt:lpstr>iTEC -Katılımcı Sınıflar için Yenilikçi Pedagojiler  </vt:lpstr>
      <vt:lpstr>itecturkey.org.tr</vt:lpstr>
      <vt:lpstr>Prof. Stephen Heppell- 1998</vt:lpstr>
      <vt:lpstr>Gerekçe</vt:lpstr>
      <vt:lpstr>iTEC Yaklaşımı Nedir?</vt:lpstr>
      <vt:lpstr>Dayanak ve Geçmişi</vt:lpstr>
      <vt:lpstr>Doğru mesaj ve doğru elçiler</vt:lpstr>
      <vt:lpstr>Doğru mesaj ve doğru elçiler</vt:lpstr>
      <vt:lpstr>Doğru mesaj ve doğru elçiler</vt:lpstr>
      <vt:lpstr>PowerPoint Sunusu</vt:lpstr>
      <vt:lpstr>iTEC Paydaşları</vt:lpstr>
      <vt:lpstr>PowerPoint Sunusu</vt:lpstr>
      <vt:lpstr>PowerPoint Sunusu</vt:lpstr>
      <vt:lpstr>PowerPoint Sunusu</vt:lpstr>
      <vt:lpstr>iTEC Vizyonu</vt:lpstr>
      <vt:lpstr>Sınıflarda Yenilikçi Teknolojiler </vt:lpstr>
      <vt:lpstr>Öğrenme ve öğretme yöntemleri </vt:lpstr>
      <vt:lpstr>iTEC pedagojik yenilikleri Özeti</vt:lpstr>
      <vt:lpstr>iTEC İnovasyon Olgunluk Modeli</vt:lpstr>
      <vt:lpstr>iTEC İnovasyon Olgunluk Modeli Matrisi</vt:lpstr>
      <vt:lpstr>Seviye 1  “Değiştirmek” Lokal Kullanım</vt:lpstr>
      <vt:lpstr>Seviye 2 “Zenginleştirmek” İç Koordinasyon</vt:lpstr>
      <vt:lpstr>Seviye 3  “Geliştirmek”  İşlemin Yeniden Tasarımı</vt:lpstr>
      <vt:lpstr>Seviye 4 “Yaymak ” Yeniden  Ağ Tasarımı ve Gömme</vt:lpstr>
      <vt:lpstr>Seviye 5  “Yetkilendirmek”  Yeniden Tanımlama ve Yenilikçi Kullanma</vt:lpstr>
      <vt:lpstr>Öğretmenler için UNESCO BİT Yeterlikleri üç seviyedir:</vt:lpstr>
      <vt:lpstr>2025’in sınıfı için öğretmenleri nasıl hazırlamalıyız?</vt:lpstr>
      <vt:lpstr>iTEC’e Kayıt </vt:lpstr>
      <vt:lpstr>Web araçları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iTEC - Teknoloji Destekli Yenilikçi Pedagojik Yaklaşımlar</dc:title>
  <dc:creator>1</dc:creator>
  <cp:lastModifiedBy>1</cp:lastModifiedBy>
  <cp:revision>19</cp:revision>
  <dcterms:created xsi:type="dcterms:W3CDTF">2014-06-14T20:23:25Z</dcterms:created>
  <dcterms:modified xsi:type="dcterms:W3CDTF">2014-06-15T19:59:36Z</dcterms:modified>
</cp:coreProperties>
</file>